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r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venir Next"/>
        <a:ea typeface="Avenir Next"/>
        <a:cs typeface="Avenir Next"/>
        <a:sym typeface="Avenir Next"/>
      </a:defRPr>
    </a:lvl1pPr>
    <a:lvl2pPr marL="0" marR="0" indent="0" algn="r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venir Next"/>
        <a:ea typeface="Avenir Next"/>
        <a:cs typeface="Avenir Next"/>
        <a:sym typeface="Avenir Next"/>
      </a:defRPr>
    </a:lvl2pPr>
    <a:lvl3pPr marL="0" marR="0" indent="0" algn="r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venir Next"/>
        <a:ea typeface="Avenir Next"/>
        <a:cs typeface="Avenir Next"/>
        <a:sym typeface="Avenir Next"/>
      </a:defRPr>
    </a:lvl3pPr>
    <a:lvl4pPr marL="0" marR="0" indent="0" algn="r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venir Next"/>
        <a:ea typeface="Avenir Next"/>
        <a:cs typeface="Avenir Next"/>
        <a:sym typeface="Avenir Next"/>
      </a:defRPr>
    </a:lvl4pPr>
    <a:lvl5pPr marL="0" marR="0" indent="0" algn="r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venir Next"/>
        <a:ea typeface="Avenir Next"/>
        <a:cs typeface="Avenir Next"/>
        <a:sym typeface="Avenir Next"/>
      </a:defRPr>
    </a:lvl5pPr>
    <a:lvl6pPr marL="0" marR="0" indent="0" algn="r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venir Next"/>
        <a:ea typeface="Avenir Next"/>
        <a:cs typeface="Avenir Next"/>
        <a:sym typeface="Avenir Next"/>
      </a:defRPr>
    </a:lvl6pPr>
    <a:lvl7pPr marL="0" marR="0" indent="0" algn="r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venir Next"/>
        <a:ea typeface="Avenir Next"/>
        <a:cs typeface="Avenir Next"/>
        <a:sym typeface="Avenir Next"/>
      </a:defRPr>
    </a:lvl7pPr>
    <a:lvl8pPr marL="0" marR="0" indent="0" algn="r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venir Next"/>
        <a:ea typeface="Avenir Next"/>
        <a:cs typeface="Avenir Next"/>
        <a:sym typeface="Avenir Next"/>
      </a:defRPr>
    </a:lvl8pPr>
    <a:lvl9pPr marL="0" marR="0" indent="0" algn="r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venir Next"/>
        <a:ea typeface="Avenir Next"/>
        <a:cs typeface="Avenir Next"/>
        <a:sym typeface="Avenir N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Bodoni SvtyTwo ITC TT-BookIta"/>
          <a:ea typeface="Bodoni SvtyTwo ITC TT-BookIta"/>
          <a:cs typeface="Bodoni SvtyTwo ITC TT-BookIta"/>
        </a:font>
        <a:srgbClr val="414141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DBE3"/>
          </a:solidFill>
        </a:fill>
      </a:tcStyle>
    </a:wholeTbl>
    <a:band2H>
      <a:tcTxStyle b="def" i="def"/>
      <a:tcStyle>
        <a:tcBdr/>
        <a:fill>
          <a:solidFill>
            <a:srgbClr val="EBEEF2"/>
          </a:solidFill>
        </a:fill>
      </a:tcStyle>
    </a:band2H>
    <a:firstCol>
      <a:tcTxStyle b="on" i="on">
        <a:font>
          <a:latin typeface="Bodoni SvtyTwo ITC TT-BookIta"/>
          <a:ea typeface="Bodoni SvtyTwo ITC TT-BookIta"/>
          <a:cs typeface="Bodoni SvtyTwo ITC TT-BookI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Bodoni SvtyTwo ITC TT-BookIta"/>
          <a:ea typeface="Bodoni SvtyTwo ITC TT-BookIta"/>
          <a:cs typeface="Bodoni SvtyTwo ITC TT-BookI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Bodoni SvtyTwo ITC TT-BookIta"/>
          <a:ea typeface="Bodoni SvtyTwo ITC TT-BookIta"/>
          <a:cs typeface="Bodoni SvtyTwo ITC TT-BookI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Bodoni SvtyTwo ITC TT-BookIta"/>
          <a:ea typeface="Bodoni SvtyTwo ITC TT-BookIta"/>
          <a:cs typeface="Bodoni SvtyTwo ITC TT-BookIta"/>
        </a:font>
        <a:srgbClr val="414141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FE2D3"/>
          </a:solidFill>
        </a:fill>
      </a:tcStyle>
    </a:wholeTbl>
    <a:band2H>
      <a:tcTxStyle b="def" i="def"/>
      <a:tcStyle>
        <a:tcBdr/>
        <a:fill>
          <a:solidFill>
            <a:srgbClr val="F0F1EA"/>
          </a:solidFill>
        </a:fill>
      </a:tcStyle>
    </a:band2H>
    <a:firstCol>
      <a:tcTxStyle b="on" i="on">
        <a:font>
          <a:latin typeface="Bodoni SvtyTwo ITC TT-BookIta"/>
          <a:ea typeface="Bodoni SvtyTwo ITC TT-BookIta"/>
          <a:cs typeface="Bodoni SvtyTwo ITC TT-BookI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Bodoni SvtyTwo ITC TT-BookIta"/>
          <a:ea typeface="Bodoni SvtyTwo ITC TT-BookIta"/>
          <a:cs typeface="Bodoni SvtyTwo ITC TT-BookI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Bodoni SvtyTwo ITC TT-BookIta"/>
          <a:ea typeface="Bodoni SvtyTwo ITC TT-BookIta"/>
          <a:cs typeface="Bodoni SvtyTwo ITC TT-BookI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Bodoni SvtyTwo ITC TT-BookIta"/>
          <a:ea typeface="Bodoni SvtyTwo ITC TT-BookIta"/>
          <a:cs typeface="Bodoni SvtyTwo ITC TT-BookIta"/>
        </a:font>
        <a:srgbClr val="414141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DCE1"/>
          </a:solidFill>
        </a:fill>
      </a:tcStyle>
    </a:wholeTbl>
    <a:band2H>
      <a:tcTxStyle b="def" i="def"/>
      <a:tcStyle>
        <a:tcBdr/>
        <a:fill>
          <a:solidFill>
            <a:srgbClr val="EFEEF1"/>
          </a:solidFill>
        </a:fill>
      </a:tcStyle>
    </a:band2H>
    <a:firstCol>
      <a:tcTxStyle b="on" i="on">
        <a:font>
          <a:latin typeface="Bodoni SvtyTwo ITC TT-BookIta"/>
          <a:ea typeface="Bodoni SvtyTwo ITC TT-BookIta"/>
          <a:cs typeface="Bodoni SvtyTwo ITC TT-BookI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Bodoni SvtyTwo ITC TT-BookIta"/>
          <a:ea typeface="Bodoni SvtyTwo ITC TT-BookIta"/>
          <a:cs typeface="Bodoni SvtyTwo ITC TT-BookI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Bodoni SvtyTwo ITC TT-BookIta"/>
          <a:ea typeface="Bodoni SvtyTwo ITC TT-BookIta"/>
          <a:cs typeface="Bodoni SvtyTwo ITC TT-BookI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Bodoni SvtyTwo ITC TT-BookIta"/>
          <a:ea typeface="Bodoni SvtyTwo ITC TT-BookIta"/>
          <a:cs typeface="Bodoni SvtyTwo ITC TT-BookIta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Bodoni SvtyTwo ITC TT-BookIta"/>
          <a:ea typeface="Bodoni SvtyTwo ITC TT-BookIta"/>
          <a:cs typeface="Bodoni SvtyTwo ITC TT-BookIt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Bodoni SvtyTwo ITC TT-BookIta"/>
          <a:ea typeface="Bodoni SvtyTwo ITC TT-BookIta"/>
          <a:cs typeface="Bodoni SvtyTwo ITC TT-BookIta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14141"/>
              </a:solidFill>
              <a:prstDash val="solid"/>
              <a:bevel/>
            </a:ln>
          </a:top>
          <a:bottom>
            <a:ln w="25400" cap="flat">
              <a:solidFill>
                <a:srgbClr val="414141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Bodoni SvtyTwo ITC TT-BookIta"/>
          <a:ea typeface="Bodoni SvtyTwo ITC TT-BookIta"/>
          <a:cs typeface="Bodoni SvtyTwo ITC TT-BookIt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14141"/>
              </a:solidFill>
              <a:prstDash val="solid"/>
              <a:bevel/>
            </a:ln>
          </a:top>
          <a:bottom>
            <a:ln w="25400" cap="flat">
              <a:solidFill>
                <a:srgbClr val="414141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Bodoni SvtyTwo ITC TT-BookIta"/>
          <a:ea typeface="Bodoni SvtyTwo ITC TT-BookIta"/>
          <a:cs typeface="Bodoni SvtyTwo ITC TT-BookIta"/>
        </a:font>
        <a:srgbClr val="414141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DCDCD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n">
        <a:font>
          <a:latin typeface="Bodoni SvtyTwo ITC TT-BookIta"/>
          <a:ea typeface="Bodoni SvtyTwo ITC TT-BookIta"/>
          <a:cs typeface="Bodoni SvtyTwo ITC TT-BookI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14141"/>
          </a:solidFill>
        </a:fill>
      </a:tcStyle>
    </a:firstCol>
    <a:lastRow>
      <a:tcTxStyle b="on" i="on">
        <a:font>
          <a:latin typeface="Bodoni SvtyTwo ITC TT-BookIta"/>
          <a:ea typeface="Bodoni SvtyTwo ITC TT-BookIta"/>
          <a:cs typeface="Bodoni SvtyTwo ITC TT-BookI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14141"/>
          </a:solidFill>
        </a:fill>
      </a:tcStyle>
    </a:lastRow>
    <a:firstRow>
      <a:tcTxStyle b="on" i="on">
        <a:font>
          <a:latin typeface="Bodoni SvtyTwo ITC TT-BookIta"/>
          <a:ea typeface="Bodoni SvtyTwo ITC TT-BookIta"/>
          <a:cs typeface="Bodoni SvtyTwo ITC TT-BookI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14141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Bodoni SvtyTwo ITC TT-BookIta"/>
          <a:ea typeface="Bodoni SvtyTwo ITC TT-BookIta"/>
          <a:cs typeface="Bodoni SvtyTwo ITC TT-BookIta"/>
        </a:font>
        <a:srgbClr val="414141"/>
      </a:tcTxStyle>
      <a:tcStyle>
        <a:tcBdr>
          <a:left>
            <a:ln w="12700" cap="flat">
              <a:solidFill>
                <a:srgbClr val="414141"/>
              </a:solidFill>
              <a:prstDash val="solid"/>
              <a:bevel/>
            </a:ln>
          </a:left>
          <a:right>
            <a:ln w="12700" cap="flat">
              <a:solidFill>
                <a:srgbClr val="414141"/>
              </a:solidFill>
              <a:prstDash val="solid"/>
              <a:bevel/>
            </a:ln>
          </a:right>
          <a:top>
            <a:ln w="12700" cap="flat">
              <a:solidFill>
                <a:srgbClr val="414141"/>
              </a:solidFill>
              <a:prstDash val="solid"/>
              <a:bevel/>
            </a:ln>
          </a:top>
          <a:bottom>
            <a:ln w="12700" cap="flat">
              <a:solidFill>
                <a:srgbClr val="414141"/>
              </a:solidFill>
              <a:prstDash val="solid"/>
              <a:bevel/>
            </a:ln>
          </a:bottom>
          <a:insideH>
            <a:ln w="12700" cap="flat">
              <a:solidFill>
                <a:srgbClr val="414141"/>
              </a:solidFill>
              <a:prstDash val="solid"/>
              <a:bevel/>
            </a:ln>
          </a:insideH>
          <a:insideV>
            <a:ln w="12700" cap="flat">
              <a:solidFill>
                <a:srgbClr val="414141"/>
              </a:solidFill>
              <a:prstDash val="solid"/>
              <a:bevel/>
            </a:ln>
          </a:insideV>
        </a:tcBdr>
        <a:fill>
          <a:solidFill>
            <a:srgbClr val="414141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Bodoni SvtyTwo ITC TT-BookIta"/>
          <a:ea typeface="Bodoni SvtyTwo ITC TT-BookIta"/>
          <a:cs typeface="Bodoni SvtyTwo ITC TT-BookIta"/>
        </a:font>
        <a:srgbClr val="414141"/>
      </a:tcTxStyle>
      <a:tcStyle>
        <a:tcBdr>
          <a:left>
            <a:ln w="12700" cap="flat">
              <a:solidFill>
                <a:srgbClr val="414141"/>
              </a:solidFill>
              <a:prstDash val="solid"/>
              <a:bevel/>
            </a:ln>
          </a:left>
          <a:right>
            <a:ln w="12700" cap="flat">
              <a:solidFill>
                <a:srgbClr val="414141"/>
              </a:solidFill>
              <a:prstDash val="solid"/>
              <a:bevel/>
            </a:ln>
          </a:right>
          <a:top>
            <a:ln w="12700" cap="flat">
              <a:solidFill>
                <a:srgbClr val="414141"/>
              </a:solidFill>
              <a:prstDash val="solid"/>
              <a:bevel/>
            </a:ln>
          </a:top>
          <a:bottom>
            <a:ln w="12700" cap="flat">
              <a:solidFill>
                <a:srgbClr val="414141"/>
              </a:solidFill>
              <a:prstDash val="solid"/>
              <a:bevel/>
            </a:ln>
          </a:bottom>
          <a:insideH>
            <a:ln w="12700" cap="flat">
              <a:solidFill>
                <a:srgbClr val="414141"/>
              </a:solidFill>
              <a:prstDash val="solid"/>
              <a:bevel/>
            </a:ln>
          </a:insideH>
          <a:insideV>
            <a:ln w="12700" cap="flat">
              <a:solidFill>
                <a:srgbClr val="414141"/>
              </a:solidFill>
              <a:prstDash val="solid"/>
              <a:bevel/>
            </a:ln>
          </a:insideV>
        </a:tcBdr>
        <a:fill>
          <a:solidFill>
            <a:srgbClr val="414141">
              <a:alpha val="20000"/>
            </a:srgbClr>
          </a:solidFill>
        </a:fill>
      </a:tcStyle>
    </a:firstCol>
    <a:lastRow>
      <a:tcTxStyle b="on" i="on">
        <a:font>
          <a:latin typeface="Bodoni SvtyTwo ITC TT-BookIta"/>
          <a:ea typeface="Bodoni SvtyTwo ITC TT-BookIta"/>
          <a:cs typeface="Bodoni SvtyTwo ITC TT-BookIta"/>
        </a:font>
        <a:srgbClr val="414141"/>
      </a:tcTxStyle>
      <a:tcStyle>
        <a:tcBdr>
          <a:left>
            <a:ln w="12700" cap="flat">
              <a:solidFill>
                <a:srgbClr val="414141"/>
              </a:solidFill>
              <a:prstDash val="solid"/>
              <a:bevel/>
            </a:ln>
          </a:left>
          <a:right>
            <a:ln w="12700" cap="flat">
              <a:solidFill>
                <a:srgbClr val="414141"/>
              </a:solidFill>
              <a:prstDash val="solid"/>
              <a:bevel/>
            </a:ln>
          </a:right>
          <a:top>
            <a:ln w="50800" cap="flat">
              <a:solidFill>
                <a:srgbClr val="414141"/>
              </a:solidFill>
              <a:prstDash val="solid"/>
              <a:bevel/>
            </a:ln>
          </a:top>
          <a:bottom>
            <a:ln w="12700" cap="flat">
              <a:solidFill>
                <a:srgbClr val="414141"/>
              </a:solidFill>
              <a:prstDash val="solid"/>
              <a:bevel/>
            </a:ln>
          </a:bottom>
          <a:insideH>
            <a:ln w="12700" cap="flat">
              <a:solidFill>
                <a:srgbClr val="414141"/>
              </a:solidFill>
              <a:prstDash val="solid"/>
              <a:bevel/>
            </a:ln>
          </a:insideH>
          <a:insideV>
            <a:ln w="12700" cap="flat">
              <a:solidFill>
                <a:srgbClr val="414141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Bodoni SvtyTwo ITC TT-BookIta"/>
          <a:ea typeface="Bodoni SvtyTwo ITC TT-BookIta"/>
          <a:cs typeface="Bodoni SvtyTwo ITC TT-BookIta"/>
        </a:font>
        <a:srgbClr val="414141"/>
      </a:tcTxStyle>
      <a:tcStyle>
        <a:tcBdr>
          <a:left>
            <a:ln w="12700" cap="flat">
              <a:solidFill>
                <a:srgbClr val="414141"/>
              </a:solidFill>
              <a:prstDash val="solid"/>
              <a:bevel/>
            </a:ln>
          </a:left>
          <a:right>
            <a:ln w="12700" cap="flat">
              <a:solidFill>
                <a:srgbClr val="414141"/>
              </a:solidFill>
              <a:prstDash val="solid"/>
              <a:bevel/>
            </a:ln>
          </a:right>
          <a:top>
            <a:ln w="12700" cap="flat">
              <a:solidFill>
                <a:srgbClr val="414141"/>
              </a:solidFill>
              <a:prstDash val="solid"/>
              <a:bevel/>
            </a:ln>
          </a:top>
          <a:bottom>
            <a:ln w="25400" cap="flat">
              <a:solidFill>
                <a:srgbClr val="414141"/>
              </a:solidFill>
              <a:prstDash val="solid"/>
              <a:bevel/>
            </a:ln>
          </a:bottom>
          <a:insideH>
            <a:ln w="12700" cap="flat">
              <a:solidFill>
                <a:srgbClr val="414141"/>
              </a:solidFill>
              <a:prstDash val="solid"/>
              <a:bevel/>
            </a:ln>
          </a:insideH>
          <a:insideV>
            <a:ln w="12700" cap="flat">
              <a:solidFill>
                <a:srgbClr val="414141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iangle"/>
          <p:cNvSpPr/>
          <p:nvPr/>
        </p:nvSpPr>
        <p:spPr>
          <a:xfrm>
            <a:off x="507999" y="6546850"/>
            <a:ext cx="1199945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" name="Triangle"/>
          <p:cNvSpPr/>
          <p:nvPr/>
        </p:nvSpPr>
        <p:spPr>
          <a:xfrm>
            <a:off x="508000" y="404495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5" name="Triangle"/>
          <p:cNvSpPr/>
          <p:nvPr/>
        </p:nvSpPr>
        <p:spPr>
          <a:xfrm rot="16200000">
            <a:off x="7170700" y="5305406"/>
            <a:ext cx="164276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 avec légende">
    <p:bg>
      <p:bgPr>
        <a:solidFill>
          <a:srgbClr val="3B3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7909790" y="-2"/>
            <a:ext cx="4345562" cy="4210863"/>
          </a:xfrm>
          <a:prstGeom prst="rect">
            <a:avLst/>
          </a:prstGeom>
        </p:spPr>
        <p:txBody>
          <a:bodyPr lIns="65050" tIns="65050" rIns="65050" bIns="65050" anchor="b">
            <a:noAutofit/>
          </a:bodyPr>
          <a:lstStyle>
            <a:lvl1pPr algn="l" defTabSz="91440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6EA0B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7909793" y="4266701"/>
            <a:ext cx="4345559" cy="5486900"/>
          </a:xfrm>
          <a:prstGeom prst="rect">
            <a:avLst/>
          </a:prstGeom>
        </p:spPr>
        <p:txBody>
          <a:bodyPr lIns="65050" tIns="65050" rIns="65050" bIns="65050" anchor="t">
            <a:noAutofit/>
          </a:bodyPr>
          <a:lstStyle>
            <a:lvl1pPr marL="0" indent="0" defTabSz="914400">
              <a:spcBef>
                <a:spcPts val="300"/>
              </a:spcBef>
              <a:buClrTx/>
              <a:buSzTx/>
              <a:buFontTx/>
              <a:buNone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defTabSz="914400">
              <a:spcBef>
                <a:spcPts val="300"/>
              </a:spcBef>
              <a:buClrTx/>
              <a:buSzTx/>
              <a:buFontTx/>
              <a:buNone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defTabSz="914400">
              <a:spcBef>
                <a:spcPts val="300"/>
              </a:spcBef>
              <a:buClrTx/>
              <a:buSzTx/>
              <a:buFontTx/>
              <a:buNone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defTabSz="914400">
              <a:spcBef>
                <a:spcPts val="300"/>
              </a:spcBef>
              <a:buClrTx/>
              <a:buSzTx/>
              <a:buFontTx/>
              <a:buNone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defTabSz="914400">
              <a:spcBef>
                <a:spcPts val="300"/>
              </a:spcBef>
              <a:buClrTx/>
              <a:buSzTx/>
              <a:buFontTx/>
              <a:buNone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1604597" y="9459910"/>
            <a:ext cx="1083964" cy="19738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lide Number"/>
          <p:cNvSpPr txBox="1"/>
          <p:nvPr>
            <p:ph type="sldNum" sz="quarter" idx="2"/>
          </p:nvPr>
        </p:nvSpPr>
        <p:spPr>
          <a:xfrm>
            <a:off x="9320107" y="9114114"/>
            <a:ext cx="3034454" cy="371346"/>
          </a:xfrm>
          <a:prstGeom prst="rect">
            <a:avLst/>
          </a:prstGeom>
        </p:spPr>
        <p:txBody>
          <a:bodyPr lIns="65022" tIns="65022" rIns="65022" bIns="65022" anchor="ctr"/>
          <a:lstStyle>
            <a:lvl1pPr defTabSz="457200">
              <a:defRPr sz="16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re et contenu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Text"/>
          <p:cNvSpPr txBox="1"/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457200">
              <a:lnSpc>
                <a:spcPct val="100000"/>
              </a:lnSpc>
              <a:spcBef>
                <a:spcPts val="0"/>
              </a:spcBef>
              <a:defRPr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4" name="Body Level One…"/>
          <p:cNvSpPr txBox="1"/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457200">
              <a:spcBef>
                <a:spcPts val="7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457200">
              <a:spcBef>
                <a:spcPts val="7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33500" indent="-419100" defTabSz="457200">
              <a:spcBef>
                <a:spcPts val="7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457200">
              <a:spcBef>
                <a:spcPts val="7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457200">
              <a:spcBef>
                <a:spcPts val="7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defTabSz="457200">
              <a:lnSpc>
                <a:spcPct val="100000"/>
              </a:lnSpc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re et contenu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Text"/>
          <p:cNvSpPr txBox="1"/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457200">
              <a:lnSpc>
                <a:spcPct val="100000"/>
              </a:lnSpc>
              <a:spcBef>
                <a:spcPts val="0"/>
              </a:spcBef>
              <a:defRPr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3" name="Body Level One…"/>
          <p:cNvSpPr txBox="1"/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457200">
              <a:spcBef>
                <a:spcPts val="7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457200">
              <a:spcBef>
                <a:spcPts val="7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33500" indent="-419100" defTabSz="457200">
              <a:spcBef>
                <a:spcPts val="7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457200">
              <a:spcBef>
                <a:spcPts val="7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457200">
              <a:spcBef>
                <a:spcPts val="7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defTabSz="457200">
              <a:lnSpc>
                <a:spcPct val="100000"/>
              </a:lnSpc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riangle"/>
          <p:cNvSpPr/>
          <p:nvPr/>
        </p:nvSpPr>
        <p:spPr>
          <a:xfrm>
            <a:off x="507999" y="4710112"/>
            <a:ext cx="1199945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52" name="Triangle"/>
          <p:cNvSpPr/>
          <p:nvPr/>
        </p:nvSpPr>
        <p:spPr>
          <a:xfrm>
            <a:off x="508000" y="2208212"/>
            <a:ext cx="1200001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53" name="Triangle"/>
          <p:cNvSpPr/>
          <p:nvPr/>
        </p:nvSpPr>
        <p:spPr>
          <a:xfrm rot="16200000">
            <a:off x="7170700" y="3468669"/>
            <a:ext cx="164276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54" name="Rectangle"/>
          <p:cNvSpPr/>
          <p:nvPr/>
        </p:nvSpPr>
        <p:spPr>
          <a:xfrm>
            <a:off x="-51884" y="-12155"/>
            <a:ext cx="13108568" cy="2221956"/>
          </a:xfrm>
          <a:prstGeom prst="rect">
            <a:avLst/>
          </a:prstGeom>
          <a:blipFill>
            <a:blip r:embed="rId2"/>
          </a:blipFill>
          <a:ln w="12700">
            <a:solidFill>
              <a:srgbClr val="FFFFFF"/>
            </a:solidFill>
            <a:bevel/>
          </a:ln>
          <a:effectLst>
            <a:outerShdw sx="100000" sy="100000" kx="0" ky="0" algn="b" rotWithShape="0" blurRad="127000" dist="12700" dir="540000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defRPr sz="38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"/>
          <p:cNvSpPr/>
          <p:nvPr/>
        </p:nvSpPr>
        <p:spPr>
          <a:xfrm>
            <a:off x="-48016" y="9237488"/>
            <a:ext cx="13100833" cy="520701"/>
          </a:xfrm>
          <a:prstGeom prst="rect">
            <a:avLst/>
          </a:prstGeom>
          <a:blipFill>
            <a:blip r:embed="rId2"/>
          </a:blipFill>
          <a:ln w="12700">
            <a:solidFill>
              <a:srgbClr val="FFFFFF"/>
            </a:solidFill>
            <a:bevel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defRPr sz="2400">
                <a:solidFill>
                  <a:srgbClr val="414141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pPr>
          </a:p>
        </p:txBody>
      </p:sp>
      <p:sp>
        <p:nvSpPr>
          <p:cNvPr id="163" name="Rectangle"/>
          <p:cNvSpPr/>
          <p:nvPr/>
        </p:nvSpPr>
        <p:spPr>
          <a:xfrm>
            <a:off x="-34564" y="-50878"/>
            <a:ext cx="13068305" cy="572125"/>
          </a:xfrm>
          <a:prstGeom prst="rect">
            <a:avLst/>
          </a:prstGeom>
          <a:blipFill>
            <a:blip r:embed="rId2"/>
          </a:blipFill>
          <a:ln w="12700">
            <a:solidFill>
              <a:srgbClr val="FFFFFF"/>
            </a:solidFill>
            <a:bevel/>
          </a:ln>
          <a:effectLst>
            <a:outerShdw sx="100000" sy="100000" kx="0" ky="0" algn="b" rotWithShape="0" blurRad="127000" dist="12700" dir="540000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defRPr sz="1800"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64" name="8th Annual ESGF F2F — The ES-DOC Workflow for CMIP6"/>
          <p:cNvSpPr txBox="1"/>
          <p:nvPr/>
        </p:nvSpPr>
        <p:spPr>
          <a:xfrm>
            <a:off x="76200" y="9340849"/>
            <a:ext cx="897335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l" defTabSz="584200">
              <a:lnSpc>
                <a:spcPct val="100000"/>
              </a:lnSpc>
              <a:defRPr sz="1900">
                <a:solidFill>
                  <a:srgbClr val="FFFFFF"/>
                </a:solidFill>
              </a:defRPr>
            </a:pPr>
            <a:r>
              <a:t> 8</a:t>
            </a:r>
            <a:r>
              <a:rPr baseline="31999"/>
              <a:t>th</a:t>
            </a:r>
            <a:r>
              <a:t> Annual ESGF F2F — The ES-DOC Workflow for CMIP6</a:t>
            </a:r>
          </a:p>
        </p:txBody>
      </p:sp>
      <p:sp>
        <p:nvSpPr>
          <p:cNvPr id="165" name="https://es-doc.org/cmip6"/>
          <p:cNvSpPr txBox="1"/>
          <p:nvPr/>
        </p:nvSpPr>
        <p:spPr>
          <a:xfrm>
            <a:off x="9509026" y="9332738"/>
            <a:ext cx="335312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584200">
              <a:lnSpc>
                <a:spcPct val="100000"/>
              </a:lnSpc>
              <a:defRPr b="1" sz="1900">
                <a:solidFill>
                  <a:srgbClr val="FFFFFF"/>
                </a:solidFill>
              </a:defRPr>
            </a:lvl1pPr>
          </a:lstStyle>
          <a:p>
            <a:pPr/>
            <a:r>
              <a:t>https://es-doc.org/cmip6</a:t>
            </a:r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xfrm>
            <a:off x="12214906" y="9372600"/>
            <a:ext cx="294540" cy="2413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lnSpc>
                <a:spcPct val="100000"/>
              </a:lnSpc>
              <a:spcBef>
                <a:spcPts val="0"/>
              </a:spcBef>
              <a:defRPr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4" name="Body Level One…"/>
          <p:cNvSpPr txBox="1"/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33500" indent="-419100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/>
          <p:nvPr>
            <p:ph type="sldNum" sz="quarter" idx="2"/>
          </p:nvPr>
        </p:nvSpPr>
        <p:spPr>
          <a:xfrm>
            <a:off x="11998689" y="9114112"/>
            <a:ext cx="355871" cy="371349"/>
          </a:xfrm>
          <a:prstGeom prst="rect">
            <a:avLst/>
          </a:prstGeom>
        </p:spPr>
        <p:txBody>
          <a:bodyPr wrap="none" lIns="65023" tIns="65023" rIns="65023" bIns="65023" anchor="ctr"/>
          <a:lstStyle>
            <a:lvl1pPr defTabSz="650240">
              <a:lnSpc>
                <a:spcPct val="100000"/>
              </a:lnSpc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riangle"/>
          <p:cNvSpPr/>
          <p:nvPr/>
        </p:nvSpPr>
        <p:spPr>
          <a:xfrm rot="16200000">
            <a:off x="7170700" y="7875569"/>
            <a:ext cx="164276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4" name="Triangle"/>
          <p:cNvSpPr/>
          <p:nvPr/>
        </p:nvSpPr>
        <p:spPr>
          <a:xfrm>
            <a:off x="507999" y="9129712"/>
            <a:ext cx="1199945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5" name="Triangle"/>
          <p:cNvSpPr/>
          <p:nvPr/>
        </p:nvSpPr>
        <p:spPr>
          <a:xfrm>
            <a:off x="508000" y="6627812"/>
            <a:ext cx="1200001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6" name="Triangle"/>
          <p:cNvSpPr/>
          <p:nvPr/>
        </p:nvSpPr>
        <p:spPr>
          <a:xfrm rot="16200000">
            <a:off x="7170700" y="7875569"/>
            <a:ext cx="164276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7" name="Title Text"/>
          <p:cNvSpPr txBox="1"/>
          <p:nvPr>
            <p:ph type="title"/>
          </p:nvPr>
        </p:nvSpPr>
        <p:spPr>
          <a:xfrm>
            <a:off x="508000" y="6019800"/>
            <a:ext cx="7200900" cy="37338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28" name="Body Level One…"/>
          <p:cNvSpPr txBox="1"/>
          <p:nvPr>
            <p:ph type="body" sz="quarter" idx="1"/>
          </p:nvPr>
        </p:nvSpPr>
        <p:spPr>
          <a:xfrm>
            <a:off x="8280400" y="6019800"/>
            <a:ext cx="4241800" cy="3733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riangle"/>
          <p:cNvSpPr/>
          <p:nvPr/>
        </p:nvSpPr>
        <p:spPr>
          <a:xfrm>
            <a:off x="507999" y="4875212"/>
            <a:ext cx="5676376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5" name="Triangle"/>
          <p:cNvSpPr/>
          <p:nvPr/>
        </p:nvSpPr>
        <p:spPr>
          <a:xfrm>
            <a:off x="508000" y="2767012"/>
            <a:ext cx="5676316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508000" y="2616200"/>
            <a:ext cx="5676900" cy="2413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half" idx="1"/>
          </p:nvPr>
        </p:nvSpPr>
        <p:spPr>
          <a:xfrm>
            <a:off x="508000" y="5029200"/>
            <a:ext cx="5676900" cy="47244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508000" y="0"/>
            <a:ext cx="11988800" cy="2819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508000" y="413844"/>
            <a:ext cx="11988800" cy="199171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08000" y="2405555"/>
            <a:ext cx="5816600" cy="699989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buBlip>
                <a:blip r:embed="rId2"/>
              </a:buBlip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Body Level One…"/>
          <p:cNvSpPr txBox="1"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/>
          <p:cNvSpPr/>
          <p:nvPr/>
        </p:nvSpPr>
        <p:spPr>
          <a:xfrm>
            <a:off x="507999" y="2170112"/>
            <a:ext cx="1199729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" name="Triangle"/>
          <p:cNvSpPr/>
          <p:nvPr/>
        </p:nvSpPr>
        <p:spPr>
          <a:xfrm>
            <a:off x="507999" y="633412"/>
            <a:ext cx="1199729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508000" y="533400"/>
            <a:ext cx="11988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508000" y="2286000"/>
            <a:ext cx="11988800" cy="678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9320106" y="8519442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rgbClr val="9B999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1pPr>
      <a:lvl2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2pPr>
      <a:lvl3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3pPr>
      <a:lvl4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4pPr>
      <a:lvl5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5pPr>
      <a:lvl6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6pPr>
      <a:lvl7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7pPr>
      <a:lvl8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8pPr>
      <a:lvl9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003057" marR="0" indent="-329872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100000"/>
        <a:buFont typeface="Zapf Dingbats"/>
        <a:buChar char="-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2277951" marR="0" indent="-362859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100000"/>
        <a:buFont typeface="Zapf Dingbats"/>
        <a:buChar char="•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2560175" marR="0" indent="-403177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100000"/>
        <a:buFont typeface="Zapf Dingbats"/>
        <a:buChar char="▪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2771843" marR="0" indent="-403177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100000"/>
        <a:buFont typeface="Zapf Dingbats"/>
        <a:buChar char="•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"/>
          <p:cNvSpPr/>
          <p:nvPr/>
        </p:nvSpPr>
        <p:spPr>
          <a:xfrm>
            <a:off x="-51884" y="1889462"/>
            <a:ext cx="13108568" cy="2221956"/>
          </a:xfrm>
          <a:prstGeom prst="rect">
            <a:avLst/>
          </a:prstGeom>
          <a:blipFill>
            <a:blip r:embed="rId2"/>
          </a:blipFill>
          <a:ln w="12700">
            <a:solidFill>
              <a:srgbClr val="FFFFFF"/>
            </a:solidFill>
            <a:bevel/>
          </a:ln>
          <a:effectLst>
            <a:outerShdw sx="100000" sy="100000" kx="0" ky="0" algn="b" rotWithShape="0" blurRad="127000" dist="12700" dir="540000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defRPr sz="38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185" name="The ES-DOC Workflow for CMIP6"/>
          <p:cNvSpPr txBox="1"/>
          <p:nvPr/>
        </p:nvSpPr>
        <p:spPr>
          <a:xfrm>
            <a:off x="0" y="2800777"/>
            <a:ext cx="130048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b="1" sz="4000">
                <a:solidFill>
                  <a:srgbClr val="FFFFFF"/>
                </a:solidFill>
              </a:defRPr>
            </a:pPr>
            <a:r>
              <a:t>The </a:t>
            </a:r>
            <a:r>
              <a:rPr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ES-DOC Workflow for CMIP6</a:t>
            </a:r>
          </a:p>
        </p:txBody>
      </p:sp>
      <p:sp>
        <p:nvSpPr>
          <p:cNvPr id="186" name="Mark Greenslade (IPSL)…"/>
          <p:cNvSpPr txBox="1"/>
          <p:nvPr/>
        </p:nvSpPr>
        <p:spPr>
          <a:xfrm>
            <a:off x="-11895" y="4387873"/>
            <a:ext cx="7175056" cy="1882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/>
            </a:pPr>
            <a:r>
              <a:rPr sz="2700">
                <a:solidFill>
                  <a:srgbClr val="414141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Mark Greenslade</a:t>
            </a:r>
            <a:r>
              <a:rPr sz="2200">
                <a:solidFill>
                  <a:srgbClr val="414141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 (IPSL)</a:t>
            </a:r>
            <a:endParaRPr baseline="31999" sz="2200">
              <a:solidFill>
                <a:srgbClr val="414141"/>
              </a:solidFill>
            </a:endParaRPr>
          </a:p>
          <a:p>
            <a:pPr>
              <a:defRPr sz="2700">
                <a:solidFill>
                  <a:srgbClr val="414141"/>
                </a:solidFill>
              </a:defRPr>
            </a:pPr>
            <a:r>
              <a:t>Eric Guilyardi </a:t>
            </a:r>
            <a:r>
              <a:rPr sz="2200"/>
              <a:t>(IPSL)</a:t>
            </a:r>
            <a:endParaRPr baseline="31999" sz="2300"/>
          </a:p>
          <a:p>
            <a:pPr>
              <a:defRPr sz="2700">
                <a:solidFill>
                  <a:srgbClr val="414141"/>
                </a:solidFill>
              </a:defRPr>
            </a:pPr>
            <a:r>
              <a:t>Charlotte Pascoe </a:t>
            </a:r>
            <a:r>
              <a:rPr sz="2200"/>
              <a:t>(STFC)</a:t>
            </a:r>
          </a:p>
          <a:p>
            <a:pPr>
              <a:defRPr sz="1800"/>
            </a:pPr>
            <a:r>
              <a:rPr sz="2700">
                <a:solidFill>
                  <a:srgbClr val="414141"/>
                </a:solidFill>
              </a:rPr>
              <a:t>David Hassell </a:t>
            </a:r>
            <a:r>
              <a:rPr sz="2200">
                <a:solidFill>
                  <a:srgbClr val="414141"/>
                </a:solidFill>
              </a:rPr>
              <a:t>(</a:t>
            </a:r>
            <a:r>
              <a:rPr sz="2200"/>
              <a:t>NCAS</a:t>
            </a:r>
            <a:r>
              <a:rPr sz="2200">
                <a:solidFill>
                  <a:srgbClr val="414141"/>
                </a:solidFill>
              </a:rPr>
              <a:t>)</a:t>
            </a:r>
          </a:p>
        </p:txBody>
      </p:sp>
      <p:sp>
        <p:nvSpPr>
          <p:cNvPr id="187" name="December 5th, 2018"/>
          <p:cNvSpPr txBox="1"/>
          <p:nvPr/>
        </p:nvSpPr>
        <p:spPr>
          <a:xfrm>
            <a:off x="10094284" y="6546850"/>
            <a:ext cx="240648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rPr i="1">
                <a:solidFill>
                  <a:srgbClr val="414141"/>
                </a:solidFill>
              </a:rPr>
              <a:t>December 5</a:t>
            </a:r>
            <a:r>
              <a:rPr baseline="31999" i="1">
                <a:solidFill>
                  <a:srgbClr val="414141"/>
                </a:solidFill>
              </a:rPr>
              <a:t>th</a:t>
            </a:r>
            <a:r>
              <a:rPr i="1">
                <a:solidFill>
                  <a:srgbClr val="414141"/>
                </a:solidFill>
              </a:rPr>
              <a:t>, </a:t>
            </a:r>
            <a:r>
              <a:rPr i="1">
                <a:solidFill>
                  <a:srgbClr val="414141"/>
                </a:solidFill>
              </a:rPr>
              <a:t>20</a:t>
            </a:r>
            <a:r>
              <a:rPr i="1">
                <a:solidFill>
                  <a:srgbClr val="414141"/>
                </a:solidFill>
              </a:rPr>
              <a:t>18</a:t>
            </a:r>
          </a:p>
        </p:txBody>
      </p:sp>
      <p:sp>
        <p:nvSpPr>
          <p:cNvPr id="188" name="Outline…"/>
          <p:cNvSpPr txBox="1"/>
          <p:nvPr/>
        </p:nvSpPr>
        <p:spPr>
          <a:xfrm>
            <a:off x="8466628" y="7248712"/>
            <a:ext cx="3978762" cy="2134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i="1" sz="2000"/>
            </a:pPr>
            <a:r>
              <a:t>  Outline</a:t>
            </a:r>
          </a:p>
          <a:p>
            <a:pPr marL="53213" indent="53213">
              <a:lnSpc>
                <a:spcPct val="100000"/>
              </a:lnSpc>
              <a:defRPr sz="2000"/>
            </a:pPr>
            <a:r>
              <a:t>Overview</a:t>
            </a:r>
          </a:p>
          <a:p>
            <a:pPr marL="53213" indent="53213">
              <a:lnSpc>
                <a:spcPct val="100000"/>
              </a:lnSpc>
              <a:defRPr sz="2000"/>
            </a:pPr>
            <a:r>
              <a:t>Experiments</a:t>
            </a:r>
          </a:p>
          <a:p>
            <a:pPr marL="53213" indent="53213">
              <a:lnSpc>
                <a:spcPct val="100000"/>
              </a:lnSpc>
              <a:defRPr sz="2000"/>
            </a:pPr>
            <a:r>
              <a:t>Models</a:t>
            </a:r>
          </a:p>
          <a:p>
            <a:pPr marL="53213" indent="53213">
              <a:lnSpc>
                <a:spcPct val="100000"/>
              </a:lnSpc>
              <a:defRPr sz="2000"/>
            </a:pPr>
            <a:r>
              <a:t>Ensembles</a:t>
            </a:r>
          </a:p>
          <a:p>
            <a:pPr marL="53213" indent="53213">
              <a:lnSpc>
                <a:spcPct val="100000"/>
              </a:lnSpc>
              <a:defRPr sz="2000"/>
            </a:pPr>
            <a:r>
              <a:t>Summary</a:t>
            </a:r>
          </a:p>
        </p:txBody>
      </p:sp>
      <p:pic>
        <p:nvPicPr>
          <p:cNvPr id="189" name="logo_IPSL.png" descr="logo_IPS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0998" y="4507753"/>
            <a:ext cx="3270023" cy="164276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Rectangle"/>
          <p:cNvSpPr/>
          <p:nvPr/>
        </p:nvSpPr>
        <p:spPr>
          <a:xfrm>
            <a:off x="-51884" y="-57813"/>
            <a:ext cx="13108568" cy="2221956"/>
          </a:xfrm>
          <a:prstGeom prst="rect">
            <a:avLst/>
          </a:prstGeom>
          <a:blipFill>
            <a:blip r:embed="rId4"/>
          </a:blipFill>
          <a:ln w="12700">
            <a:solidFill>
              <a:srgbClr val="FFFFFF"/>
            </a:solidFill>
            <a:bevel/>
          </a:ln>
          <a:effectLst>
            <a:outerShdw sx="100000" sy="100000" kx="0" ky="0" algn="b" rotWithShape="0" blurRad="127000" dist="12700" dir="540000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defRPr sz="38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pic>
        <p:nvPicPr>
          <p:cNvPr id="191" name="nsf.png" descr="nsf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44890" y="203458"/>
            <a:ext cx="856423" cy="8564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" dist="17331" dir="5400000">
              <a:srgbClr val="000000">
                <a:alpha val="75000"/>
              </a:srgbClr>
            </a:outerShdw>
          </a:effectLst>
        </p:spPr>
      </p:pic>
      <p:pic>
        <p:nvPicPr>
          <p:cNvPr id="192" name="928px-NASA_logo.svg.png" descr="928px-NASA_logo.svg.png"/>
          <p:cNvPicPr>
            <a:picLocks noChangeAspect="1"/>
          </p:cNvPicPr>
          <p:nvPr/>
        </p:nvPicPr>
        <p:blipFill>
          <a:blip r:embed="rId6">
            <a:extLst/>
          </a:blip>
          <a:srcRect l="3716" t="4112" r="6114" b="6815"/>
          <a:stretch>
            <a:fillRect/>
          </a:stretch>
        </p:blipFill>
        <p:spPr>
          <a:xfrm>
            <a:off x="8063769" y="203441"/>
            <a:ext cx="1037031" cy="85661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" dist="17331" dir="5400000">
              <a:srgbClr val="000000">
                <a:alpha val="75000"/>
              </a:srgbClr>
            </a:outerShdw>
          </a:effectLst>
        </p:spPr>
      </p:pic>
      <p:pic>
        <p:nvPicPr>
          <p:cNvPr id="193" name="doe.png" descr="do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45477" y="203458"/>
            <a:ext cx="856424" cy="8564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" dist="17331" dir="5400000">
              <a:srgbClr val="000000">
                <a:alpha val="75000"/>
              </a:srgbClr>
            </a:outerShdw>
          </a:effectLst>
        </p:spPr>
      </p:pic>
      <p:pic>
        <p:nvPicPr>
          <p:cNvPr id="194" name="enes copie.png" descr="enes cop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247462" y="203458"/>
            <a:ext cx="805525" cy="8564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" dist="17331" dir="5400000">
              <a:srgbClr val="000000">
                <a:alpha val="75000"/>
              </a:srgbClr>
            </a:outerShdw>
          </a:effectLst>
        </p:spPr>
      </p:pic>
      <p:pic>
        <p:nvPicPr>
          <p:cNvPr id="195" name="nci.pdf" descr="nci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202155" y="203458"/>
            <a:ext cx="583681" cy="8564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" dist="17331" dir="5400000">
              <a:srgbClr val="000000">
                <a:alpha val="75000"/>
              </a:srgbClr>
            </a:outerShdw>
          </a:effectLst>
        </p:spPr>
      </p:pic>
      <p:pic>
        <p:nvPicPr>
          <p:cNvPr id="196" name="noaa copie.png" descr="noaa copi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224571" y="203458"/>
            <a:ext cx="856424" cy="8564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" dist="17331" dir="5400000">
              <a:srgbClr val="000000">
                <a:alpha val="75000"/>
              </a:srgbClr>
            </a:outerShdw>
          </a:effectLst>
        </p:spPr>
      </p:pic>
      <p:pic>
        <p:nvPicPr>
          <p:cNvPr id="197" name="logo_CNRS.png" descr="logo_CNRS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399776" y="8590603"/>
            <a:ext cx="744806" cy="744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logo IS-ENES.png" descr="logo IS-ENES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35636" y="8590603"/>
            <a:ext cx="2327514" cy="744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SU.png" descr="SU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103641" y="8590603"/>
            <a:ext cx="1854767" cy="744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ESGF-logo-only.png" descr="ESGF-logo-only.png"/>
          <p:cNvPicPr>
            <a:picLocks noChangeAspect="1"/>
          </p:cNvPicPr>
          <p:nvPr/>
        </p:nvPicPr>
        <p:blipFill>
          <a:blip r:embed="rId14">
            <a:alphaModFix amt="30452"/>
            <a:extLst/>
          </a:blip>
          <a:srcRect l="0" t="0" r="0" b="36834"/>
          <a:stretch>
            <a:fillRect/>
          </a:stretch>
        </p:blipFill>
        <p:spPr>
          <a:xfrm>
            <a:off x="-257291" y="92682"/>
            <a:ext cx="3267165" cy="2063709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8th annual…"/>
          <p:cNvSpPr txBox="1"/>
          <p:nvPr/>
        </p:nvSpPr>
        <p:spPr>
          <a:xfrm>
            <a:off x="364520" y="600519"/>
            <a:ext cx="12097960" cy="1250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l">
              <a:defRPr sz="4400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8</a:t>
            </a:r>
            <a:r>
              <a:rPr baseline="31999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th</a:t>
            </a: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 annual</a:t>
            </a:r>
            <a:endParaRPr>
              <a:solidFill>
                <a:srgbClr val="FFFFFF"/>
              </a:solidFill>
              <a:effectLst>
                <a:outerShdw sx="100000" sy="100000" kx="0" ky="0" algn="b" rotWithShape="0" blurRad="25400" dist="33948" dir="2700000">
                  <a:srgbClr val="3B3936"/>
                </a:outerShdw>
              </a:effectLst>
            </a:endParaRPr>
          </a:p>
          <a:p>
            <a:pPr algn="l">
              <a:defRPr cap="small" sz="4400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Earth System Grid Federation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1">
                    <a:lumOff val="21568"/>
                  </a:schemeClr>
                </a:solidFill>
              </a:rPr>
              <a:t>Overview  | 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Experiments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| Models | Ensembles | Summary</a:t>
            </a:r>
          </a:p>
        </p:txBody>
      </p:sp>
      <p:pic>
        <p:nvPicPr>
          <p:cNvPr id="231" name="exp-sshot-03.png" descr="exp-sshot-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5172" y="793940"/>
            <a:ext cx="8634456" cy="7595726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https://documentation.es-doc.org/cmip6/experiments/hist-nat"/>
          <p:cNvSpPr txBox="1"/>
          <p:nvPr/>
        </p:nvSpPr>
        <p:spPr>
          <a:xfrm>
            <a:off x="540910" y="8552056"/>
            <a:ext cx="1192298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400"/>
            </a:pPr>
            <a:r>
              <a:t>https://documentation.es-doc.org/cmip6/</a:t>
            </a:r>
            <a:r>
              <a:rPr b="1"/>
              <a:t>experiments</a:t>
            </a:r>
            <a:r>
              <a:t>/</a:t>
            </a:r>
            <a:r>
              <a:rPr b="1"/>
              <a:t>hist-nat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1">
                    <a:lumOff val="21568"/>
                  </a:schemeClr>
                </a:solidFill>
              </a:rPr>
              <a:t>Overview  | 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Experiments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| Models | Ensembles | Summary</a:t>
            </a:r>
          </a:p>
        </p:txBody>
      </p:sp>
      <p:grpSp>
        <p:nvGrpSpPr>
          <p:cNvPr id="258" name="Group"/>
          <p:cNvGrpSpPr/>
          <p:nvPr/>
        </p:nvGrpSpPr>
        <p:grpSpPr>
          <a:xfrm>
            <a:off x="2192314" y="754243"/>
            <a:ext cx="8620172" cy="8283448"/>
            <a:chOff x="0" y="0"/>
            <a:chExt cx="8620170" cy="8283446"/>
          </a:xfrm>
        </p:grpSpPr>
        <p:pic>
          <p:nvPicPr>
            <p:cNvPr id="235" name="Picture 5" descr="Picture 5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1993"/>
            <a:stretch>
              <a:fillRect/>
            </a:stretch>
          </p:blipFill>
          <p:spPr>
            <a:xfrm>
              <a:off x="0" y="0"/>
              <a:ext cx="8451888" cy="82834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6" name="TextBox 6"/>
            <p:cNvSpPr txBox="1"/>
            <p:nvPr/>
          </p:nvSpPr>
          <p:spPr>
            <a:xfrm>
              <a:off x="6799403" y="7391106"/>
              <a:ext cx="1820768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AerChemMIP</a:t>
              </a:r>
            </a:p>
          </p:txBody>
        </p:sp>
        <p:sp>
          <p:nvSpPr>
            <p:cNvPr id="237" name="TextBox 7"/>
            <p:cNvSpPr txBox="1"/>
            <p:nvPr/>
          </p:nvSpPr>
          <p:spPr>
            <a:xfrm>
              <a:off x="2487070" y="7781160"/>
              <a:ext cx="926291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OMIP</a:t>
              </a:r>
            </a:p>
          </p:txBody>
        </p:sp>
        <p:sp>
          <p:nvSpPr>
            <p:cNvPr id="238" name="TextBox 8"/>
            <p:cNvSpPr txBox="1"/>
            <p:nvPr/>
          </p:nvSpPr>
          <p:spPr>
            <a:xfrm>
              <a:off x="6507225" y="4955526"/>
              <a:ext cx="910384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RFMIP</a:t>
              </a:r>
            </a:p>
          </p:txBody>
        </p:sp>
        <p:sp>
          <p:nvSpPr>
            <p:cNvPr id="239" name="TextBox 9"/>
            <p:cNvSpPr txBox="1"/>
            <p:nvPr/>
          </p:nvSpPr>
          <p:spPr>
            <a:xfrm>
              <a:off x="7254595" y="797171"/>
              <a:ext cx="910384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DCPP</a:t>
              </a:r>
            </a:p>
          </p:txBody>
        </p:sp>
        <p:sp>
          <p:nvSpPr>
            <p:cNvPr id="240" name="TextBox 10"/>
            <p:cNvSpPr txBox="1"/>
            <p:nvPr/>
          </p:nvSpPr>
          <p:spPr>
            <a:xfrm>
              <a:off x="4994519" y="151893"/>
              <a:ext cx="910384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VolMIP</a:t>
              </a:r>
            </a:p>
          </p:txBody>
        </p:sp>
        <p:sp>
          <p:nvSpPr>
            <p:cNvPr id="241" name="TextBox 11"/>
            <p:cNvSpPr txBox="1"/>
            <p:nvPr/>
          </p:nvSpPr>
          <p:spPr>
            <a:xfrm>
              <a:off x="1103767" y="522647"/>
              <a:ext cx="910384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LS3MIP</a:t>
              </a:r>
            </a:p>
          </p:txBody>
        </p:sp>
        <p:sp>
          <p:nvSpPr>
            <p:cNvPr id="242" name="TextBox 12"/>
            <p:cNvSpPr txBox="1"/>
            <p:nvPr/>
          </p:nvSpPr>
          <p:spPr>
            <a:xfrm>
              <a:off x="80990" y="1940660"/>
              <a:ext cx="872133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LUMIP</a:t>
              </a:r>
            </a:p>
          </p:txBody>
        </p:sp>
        <p:sp>
          <p:nvSpPr>
            <p:cNvPr id="243" name="TextBox 13"/>
            <p:cNvSpPr txBox="1"/>
            <p:nvPr/>
          </p:nvSpPr>
          <p:spPr>
            <a:xfrm>
              <a:off x="258796" y="5273235"/>
              <a:ext cx="910384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ISMIP6</a:t>
              </a:r>
            </a:p>
          </p:txBody>
        </p:sp>
        <p:sp>
          <p:nvSpPr>
            <p:cNvPr id="244" name="TextBox 14"/>
            <p:cNvSpPr txBox="1"/>
            <p:nvPr/>
          </p:nvSpPr>
          <p:spPr>
            <a:xfrm>
              <a:off x="1522385" y="6790408"/>
              <a:ext cx="108431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GMMIP</a:t>
              </a:r>
            </a:p>
          </p:txBody>
        </p:sp>
        <p:sp>
          <p:nvSpPr>
            <p:cNvPr id="245" name="TextBox 15"/>
            <p:cNvSpPr txBox="1"/>
            <p:nvPr/>
          </p:nvSpPr>
          <p:spPr>
            <a:xfrm>
              <a:off x="2839360" y="6268388"/>
              <a:ext cx="1657196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HighResMIP</a:t>
              </a:r>
            </a:p>
          </p:txBody>
        </p:sp>
        <p:sp>
          <p:nvSpPr>
            <p:cNvPr id="246" name="TextBox 16"/>
            <p:cNvSpPr txBox="1"/>
            <p:nvPr/>
          </p:nvSpPr>
          <p:spPr>
            <a:xfrm>
              <a:off x="4607428" y="4956357"/>
              <a:ext cx="910384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FAFMIP</a:t>
              </a:r>
            </a:p>
          </p:txBody>
        </p:sp>
        <p:sp>
          <p:nvSpPr>
            <p:cNvPr id="247" name="TextBox 17"/>
            <p:cNvSpPr txBox="1"/>
            <p:nvPr/>
          </p:nvSpPr>
          <p:spPr>
            <a:xfrm>
              <a:off x="5977576" y="3373480"/>
              <a:ext cx="910384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DAMIP</a:t>
              </a:r>
            </a:p>
          </p:txBody>
        </p:sp>
        <p:sp>
          <p:nvSpPr>
            <p:cNvPr id="248" name="TextBox 18"/>
            <p:cNvSpPr txBox="1"/>
            <p:nvPr/>
          </p:nvSpPr>
          <p:spPr>
            <a:xfrm>
              <a:off x="5344202" y="2627452"/>
              <a:ext cx="910384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PMIP</a:t>
              </a:r>
            </a:p>
          </p:txBody>
        </p:sp>
        <p:sp>
          <p:nvSpPr>
            <p:cNvPr id="249" name="TextBox 19"/>
            <p:cNvSpPr txBox="1"/>
            <p:nvPr/>
          </p:nvSpPr>
          <p:spPr>
            <a:xfrm>
              <a:off x="3105359" y="1940660"/>
              <a:ext cx="1125199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GEOMIP</a:t>
              </a:r>
            </a:p>
          </p:txBody>
        </p:sp>
        <p:sp>
          <p:nvSpPr>
            <p:cNvPr id="250" name="TextBox 20"/>
            <p:cNvSpPr txBox="1"/>
            <p:nvPr/>
          </p:nvSpPr>
          <p:spPr>
            <a:xfrm>
              <a:off x="1726465" y="3194410"/>
              <a:ext cx="910384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C4MIP</a:t>
              </a:r>
            </a:p>
          </p:txBody>
        </p:sp>
        <p:sp>
          <p:nvSpPr>
            <p:cNvPr id="251" name="TextBox 21"/>
            <p:cNvSpPr txBox="1"/>
            <p:nvPr/>
          </p:nvSpPr>
          <p:spPr>
            <a:xfrm>
              <a:off x="2940672" y="151893"/>
              <a:ext cx="1820768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ScenarioMIP</a:t>
              </a:r>
            </a:p>
          </p:txBody>
        </p:sp>
        <p:sp>
          <p:nvSpPr>
            <p:cNvPr id="252" name="TextBox 22"/>
            <p:cNvSpPr txBox="1"/>
            <p:nvPr/>
          </p:nvSpPr>
          <p:spPr>
            <a:xfrm>
              <a:off x="2342977" y="4181099"/>
              <a:ext cx="910384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CMIP</a:t>
              </a:r>
            </a:p>
          </p:txBody>
        </p:sp>
        <p:sp>
          <p:nvSpPr>
            <p:cNvPr id="253" name="TextBox 23"/>
            <p:cNvSpPr txBox="1"/>
            <p:nvPr/>
          </p:nvSpPr>
          <p:spPr>
            <a:xfrm>
              <a:off x="2211197" y="2148469"/>
              <a:ext cx="684701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 defTabSz="457200">
                <a:lnSpc>
                  <a:spcPct val="100000"/>
                </a:lnSpc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ssp585</a:t>
              </a:r>
            </a:p>
          </p:txBody>
        </p:sp>
        <p:sp>
          <p:nvSpPr>
            <p:cNvPr id="254" name="TextBox 24"/>
            <p:cNvSpPr txBox="1"/>
            <p:nvPr/>
          </p:nvSpPr>
          <p:spPr>
            <a:xfrm>
              <a:off x="5217316" y="2126727"/>
              <a:ext cx="684701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 defTabSz="457200">
                <a:lnSpc>
                  <a:spcPct val="100000"/>
                </a:lnSpc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ssp245</a:t>
              </a:r>
            </a:p>
          </p:txBody>
        </p:sp>
        <p:sp>
          <p:nvSpPr>
            <p:cNvPr id="255" name="TextBox 25"/>
            <p:cNvSpPr txBox="1"/>
            <p:nvPr/>
          </p:nvSpPr>
          <p:spPr>
            <a:xfrm>
              <a:off x="3740388" y="3435035"/>
              <a:ext cx="976278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 defTabSz="457200">
                <a:lnSpc>
                  <a:spcPct val="100000"/>
                </a:lnSpc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piControl</a:t>
              </a:r>
            </a:p>
          </p:txBody>
        </p:sp>
        <p:sp>
          <p:nvSpPr>
            <p:cNvPr id="256" name="TextBox 26"/>
            <p:cNvSpPr txBox="1"/>
            <p:nvPr/>
          </p:nvSpPr>
          <p:spPr>
            <a:xfrm>
              <a:off x="3343994" y="3994467"/>
              <a:ext cx="1014124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 defTabSz="457200">
                <a:lnSpc>
                  <a:spcPct val="100000"/>
                </a:lnSpc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historical</a:t>
              </a:r>
            </a:p>
          </p:txBody>
        </p:sp>
        <p:sp>
          <p:nvSpPr>
            <p:cNvPr id="257" name="TextBox 27"/>
            <p:cNvSpPr txBox="1"/>
            <p:nvPr/>
          </p:nvSpPr>
          <p:spPr>
            <a:xfrm>
              <a:off x="2607865" y="5173680"/>
              <a:ext cx="684701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 defTabSz="457200">
                <a:lnSpc>
                  <a:spcPct val="100000"/>
                </a:lnSpc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amip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1">
                    <a:lumOff val="21568"/>
                  </a:schemeClr>
                </a:solidFill>
              </a:rPr>
              <a:t>Overview  |  Experiments |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Models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| Ensembles | Summary</a:t>
            </a:r>
          </a:p>
        </p:txBody>
      </p:sp>
      <p:sp>
        <p:nvSpPr>
          <p:cNvPr id="261" name="Models"/>
          <p:cNvSpPr txBox="1"/>
          <p:nvPr/>
        </p:nvSpPr>
        <p:spPr>
          <a:xfrm>
            <a:off x="2227431" y="4343400"/>
            <a:ext cx="881792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5600"/>
            </a:lvl1pPr>
          </a:lstStyle>
          <a:p>
            <a:pPr/>
            <a:r>
              <a:t>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1">
                    <a:lumOff val="21568"/>
                  </a:schemeClr>
                </a:solidFill>
              </a:rPr>
              <a:t>Overview  |  Experiments |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Models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| Ensembles | Summary</a:t>
            </a:r>
          </a:p>
        </p:txBody>
      </p:sp>
      <p:sp>
        <p:nvSpPr>
          <p:cNvPr id="264" name="Models: Specialisations"/>
          <p:cNvSpPr txBox="1"/>
          <p:nvPr/>
        </p:nvSpPr>
        <p:spPr>
          <a:xfrm>
            <a:off x="2227431" y="4343400"/>
            <a:ext cx="881792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5600"/>
            </a:pPr>
            <a:r>
              <a:rPr b="0"/>
              <a:t>Models: </a:t>
            </a:r>
            <a:r>
              <a:t>Specialisations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1">
                    <a:lumOff val="21568"/>
                  </a:schemeClr>
                </a:solidFill>
              </a:rPr>
              <a:t>Overview  |  Experiments |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Models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| Ensembles | Summary</a:t>
            </a:r>
          </a:p>
        </p:txBody>
      </p:sp>
      <p:pic>
        <p:nvPicPr>
          <p:cNvPr id="267" name="spec-sshot-02.png" descr="spec-sshot-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693" y="666651"/>
            <a:ext cx="5486506" cy="8458632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Experts define specialisations around a topic…"/>
          <p:cNvSpPr txBox="1"/>
          <p:nvPr/>
        </p:nvSpPr>
        <p:spPr>
          <a:xfrm>
            <a:off x="5956081" y="2694811"/>
            <a:ext cx="6834485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40368" indent="-140368" algn="l">
              <a:lnSpc>
                <a:spcPct val="200000"/>
              </a:lnSpc>
              <a:buSzPct val="60000"/>
              <a:buBlip>
                <a:blip r:embed="rId3"/>
              </a:buBlip>
              <a:defRPr sz="2200"/>
            </a:pPr>
            <a:r>
              <a:t> </a:t>
            </a:r>
            <a:r>
              <a:rPr b="1"/>
              <a:t>Experts</a:t>
            </a:r>
            <a:r>
              <a:t> define specialisations around a topic</a:t>
            </a:r>
          </a:p>
          <a:p>
            <a:pPr marL="140368" indent="-140368" algn="l">
              <a:lnSpc>
                <a:spcPct val="200000"/>
              </a:lnSpc>
              <a:buSzPct val="60000"/>
              <a:buBlip>
                <a:blip r:embed="rId3"/>
              </a:buBlip>
              <a:defRPr sz="2200"/>
            </a:pPr>
            <a:r>
              <a:t> </a:t>
            </a:r>
            <a:r>
              <a:rPr b="1"/>
              <a:t>Driven</a:t>
            </a:r>
            <a:r>
              <a:t> by scientists</a:t>
            </a:r>
          </a:p>
          <a:p>
            <a:pPr marL="140368" indent="-140368" algn="l">
              <a:lnSpc>
                <a:spcPct val="200000"/>
              </a:lnSpc>
              <a:buSzPct val="60000"/>
              <a:buBlip>
                <a:blip r:embed="rId3"/>
              </a:buBlip>
              <a:defRPr sz="2200"/>
            </a:pPr>
            <a:r>
              <a:t> One specialisation </a:t>
            </a:r>
            <a:r>
              <a:rPr b="1"/>
              <a:t>per</a:t>
            </a:r>
            <a:r>
              <a:t> CMIP6 realm + top-level</a:t>
            </a:r>
          </a:p>
          <a:p>
            <a:pPr marL="140368" indent="-140368" algn="l">
              <a:lnSpc>
                <a:spcPct val="200000"/>
              </a:lnSpc>
              <a:buSzPct val="60000"/>
              <a:buBlip>
                <a:blip r:embed="rId3"/>
              </a:buBlip>
              <a:defRPr sz="2200"/>
            </a:pPr>
            <a:r>
              <a:t> Tooling </a:t>
            </a:r>
            <a:r>
              <a:rPr b="1"/>
              <a:t>validates</a:t>
            </a:r>
            <a:r>
              <a:t> specialisations</a:t>
            </a:r>
          </a:p>
          <a:p>
            <a:pPr marL="140368" indent="-140368" algn="l">
              <a:lnSpc>
                <a:spcPct val="200000"/>
              </a:lnSpc>
              <a:buSzPct val="60000"/>
              <a:buBlip>
                <a:blip r:embed="rId3"/>
              </a:buBlip>
              <a:defRPr sz="2200"/>
            </a:pPr>
            <a:r>
              <a:t> Tooling generates downstream </a:t>
            </a:r>
            <a:r>
              <a:rPr b="1"/>
              <a:t>artefacts</a:t>
            </a:r>
            <a:endParaRPr b="1"/>
          </a:p>
          <a:p>
            <a:pPr marL="140368" indent="-140368" algn="l">
              <a:lnSpc>
                <a:spcPct val="200000"/>
              </a:lnSpc>
              <a:buSzPct val="60000"/>
              <a:buBlip>
                <a:blip r:embed="rId3"/>
              </a:buBlip>
              <a:defRPr sz="2200"/>
            </a:pPr>
            <a:r>
              <a:rPr b="1"/>
              <a:t> </a:t>
            </a:r>
            <a:r>
              <a:t>WGCM </a:t>
            </a:r>
            <a:r>
              <a:rPr b="1"/>
              <a:t>short-table</a:t>
            </a:r>
            <a:r>
              <a:t> subsets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1">
                    <a:lumOff val="21568"/>
                  </a:schemeClr>
                </a:solidFill>
              </a:rPr>
              <a:t>Overview  |  Experiments |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Models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| Ensembles | Summary</a:t>
            </a:r>
          </a:p>
        </p:txBody>
      </p:sp>
      <p:pic>
        <p:nvPicPr>
          <p:cNvPr id="271" name="page23image28752304.png" descr="page23image287523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9403" y="1212583"/>
            <a:ext cx="10145994" cy="7328434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Text"/>
          <p:cNvSpPr txBox="1"/>
          <p:nvPr/>
        </p:nvSpPr>
        <p:spPr>
          <a:xfrm>
            <a:off x="1860550" y="1374011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1">
                    <a:lumOff val="21568"/>
                  </a:schemeClr>
                </a:solidFill>
              </a:rPr>
              <a:t>Overview  |  Experiments |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Models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| Ensembles | Summary</a:t>
            </a:r>
          </a:p>
        </p:txBody>
      </p:sp>
      <p:pic>
        <p:nvPicPr>
          <p:cNvPr id="275" name="spec-sshot-03.png" descr="spec-sshot-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5142" y="837178"/>
            <a:ext cx="6194516" cy="7634813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https://specializations.es-doc.org/cmip6"/>
          <p:cNvSpPr txBox="1"/>
          <p:nvPr/>
        </p:nvSpPr>
        <p:spPr>
          <a:xfrm>
            <a:off x="540910" y="8552056"/>
            <a:ext cx="1192298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400"/>
            </a:pPr>
            <a:r>
              <a:t>https://</a:t>
            </a:r>
            <a:r>
              <a:rPr b="1"/>
              <a:t>specializations</a:t>
            </a:r>
            <a:r>
              <a:t>.es-doc.org/</a:t>
            </a:r>
            <a:r>
              <a:rPr b="1"/>
              <a:t>cmip6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1">
                    <a:lumOff val="21568"/>
                  </a:schemeClr>
                </a:solidFill>
              </a:rPr>
              <a:t>Overview  |  Experiments |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Models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| Ensembles | Summary</a:t>
            </a:r>
          </a:p>
        </p:txBody>
      </p:sp>
      <p:sp>
        <p:nvSpPr>
          <p:cNvPr id="279" name="Models: Documenting"/>
          <p:cNvSpPr txBox="1"/>
          <p:nvPr/>
        </p:nvSpPr>
        <p:spPr>
          <a:xfrm>
            <a:off x="2227431" y="4343400"/>
            <a:ext cx="881792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5600"/>
            </a:pPr>
            <a:r>
              <a:rPr b="0"/>
              <a:t>Models: </a:t>
            </a:r>
            <a:r>
              <a:t>Documenting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1">
                    <a:lumOff val="21568"/>
                  </a:schemeClr>
                </a:solidFill>
              </a:rPr>
              <a:t>Overview  |  Experiments |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Models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| Ensembles | Summary</a:t>
            </a:r>
          </a:p>
        </p:txBody>
      </p:sp>
      <p:sp>
        <p:nvSpPr>
          <p:cNvPr id="282" name="A spreadsheet per institute | source-ID | realm permutation"/>
          <p:cNvSpPr txBox="1"/>
          <p:nvPr/>
        </p:nvSpPr>
        <p:spPr>
          <a:xfrm>
            <a:off x="656523" y="8459161"/>
            <a:ext cx="1192298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400"/>
            </a:lvl1pPr>
          </a:lstStyle>
          <a:p>
            <a:pPr/>
            <a:r>
              <a:t>A spreadsheet per institute | source-ID | realm permutation</a:t>
            </a:r>
          </a:p>
        </p:txBody>
      </p:sp>
      <p:pic>
        <p:nvPicPr>
          <p:cNvPr id="283" name="mod-sshot-03.png" descr="mod-sshot-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4059" y="1128672"/>
            <a:ext cx="11167909" cy="6969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1">
                    <a:lumOff val="21568"/>
                  </a:schemeClr>
                </a:solidFill>
              </a:rPr>
              <a:t>Overview  |  Experiments |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Models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| Ensembles | Summary</a:t>
            </a:r>
          </a:p>
        </p:txBody>
      </p:sp>
      <p:pic>
        <p:nvPicPr>
          <p:cNvPr id="286" name="mod-sshot-02.png" descr="mod-sshot-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7510" y="899135"/>
            <a:ext cx="6809780" cy="7384828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https://documentation.es-doc.org/cmip6/models/ipsl-cm6a-lr"/>
          <p:cNvSpPr txBox="1"/>
          <p:nvPr/>
        </p:nvSpPr>
        <p:spPr>
          <a:xfrm>
            <a:off x="540910" y="8552056"/>
            <a:ext cx="1192298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400"/>
            </a:pPr>
            <a:r>
              <a:t>https://documentation.es-doc.org/cmip6/</a:t>
            </a:r>
            <a:r>
              <a:rPr b="1"/>
              <a:t>models</a:t>
            </a:r>
            <a:r>
              <a:t>/</a:t>
            </a:r>
            <a:r>
              <a:rPr b="1"/>
              <a:t>ipsl-cm6a-lr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Overview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 |  Experiments | Models | Ensembles | Summary</a:t>
            </a:r>
          </a:p>
        </p:txBody>
      </p:sp>
      <p:sp>
        <p:nvSpPr>
          <p:cNvPr id="204" name="Overview"/>
          <p:cNvSpPr txBox="1"/>
          <p:nvPr/>
        </p:nvSpPr>
        <p:spPr>
          <a:xfrm>
            <a:off x="2227431" y="4343400"/>
            <a:ext cx="881792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5600"/>
            </a:lvl1pPr>
          </a:lstStyle>
          <a:p>
            <a:pPr/>
            <a:r>
              <a:t>Overview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1">
                    <a:lumOff val="21568"/>
                  </a:schemeClr>
                </a:solidFill>
              </a:rPr>
              <a:t>Overview  |  Experiments | Models |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Ensembles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| Summary</a:t>
            </a:r>
          </a:p>
        </p:txBody>
      </p:sp>
      <p:sp>
        <p:nvSpPr>
          <p:cNvPr id="290" name="Ensembles"/>
          <p:cNvSpPr txBox="1"/>
          <p:nvPr/>
        </p:nvSpPr>
        <p:spPr>
          <a:xfrm>
            <a:off x="2227431" y="4343400"/>
            <a:ext cx="881792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5600"/>
            </a:lvl1pPr>
          </a:lstStyle>
          <a:p>
            <a:pPr/>
            <a:r>
              <a:t>Ensembles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1">
                    <a:lumOff val="21568"/>
                  </a:schemeClr>
                </a:solidFill>
              </a:rPr>
              <a:t>Overview  |  Experiments | Models |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Ensembles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| Summary</a:t>
            </a:r>
          </a:p>
        </p:txBody>
      </p:sp>
      <p:sp>
        <p:nvSpPr>
          <p:cNvPr id="293" name="Ensembles: Further Info URL"/>
          <p:cNvSpPr txBox="1"/>
          <p:nvPr/>
        </p:nvSpPr>
        <p:spPr>
          <a:xfrm>
            <a:off x="1333557" y="4307711"/>
            <a:ext cx="1033768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5600"/>
            </a:pPr>
            <a:r>
              <a:rPr b="0"/>
              <a:t>Ensembles: </a:t>
            </a:r>
            <a:r>
              <a:t>Further Info URL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1">
                    <a:lumOff val="21568"/>
                  </a:schemeClr>
                </a:solidFill>
              </a:rPr>
              <a:t>Overview  |  Experiments | Models |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Ensembles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| Summary</a:t>
            </a:r>
          </a:p>
        </p:txBody>
      </p:sp>
      <p:sp>
        <p:nvSpPr>
          <p:cNvPr id="296" name="NetCDF headers contain a required attribute: further_info_url"/>
          <p:cNvSpPr txBox="1"/>
          <p:nvPr/>
        </p:nvSpPr>
        <p:spPr>
          <a:xfrm>
            <a:off x="540910" y="7926959"/>
            <a:ext cx="1192298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400"/>
            </a:pPr>
            <a:r>
              <a:t>NetCDF headers contain a </a:t>
            </a:r>
            <a:r>
              <a:rPr u="sng"/>
              <a:t>required</a:t>
            </a:r>
            <a:r>
              <a:t> attribute: </a:t>
            </a:r>
            <a:r>
              <a:rPr b="1"/>
              <a:t>further_info_url</a:t>
            </a:r>
          </a:p>
        </p:txBody>
      </p:sp>
      <p:sp>
        <p:nvSpPr>
          <p:cNvPr id="297" name="https://furtherinfo.es-doc.org/&lt;mip-era&gt;.&lt;institute-id&gt;.&lt;source-id&gt;.&lt;experiment-id&gt;.&lt;sub-experiment-id&gt;.&lt;variant-label&gt;"/>
          <p:cNvSpPr txBox="1"/>
          <p:nvPr/>
        </p:nvSpPr>
        <p:spPr>
          <a:xfrm>
            <a:off x="2242" y="8553649"/>
            <a:ext cx="1300031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ctr">
              <a:defRPr sz="1700"/>
            </a:pPr>
            <a:r>
              <a:t>https://</a:t>
            </a:r>
            <a:r>
              <a:rPr b="1"/>
              <a:t>furtherinfo</a:t>
            </a:r>
            <a:r>
              <a:t>.es-doc.org/&lt;</a:t>
            </a:r>
            <a:r>
              <a:rPr b="1"/>
              <a:t>mip-era</a:t>
            </a:r>
            <a:r>
              <a:t>&gt;.&lt;</a:t>
            </a:r>
            <a:r>
              <a:rPr b="1"/>
              <a:t>institute-id</a:t>
            </a:r>
            <a:r>
              <a:t>&gt;.&lt;</a:t>
            </a:r>
            <a:r>
              <a:rPr b="1"/>
              <a:t>source-id</a:t>
            </a:r>
            <a:r>
              <a:t>&gt;.&lt;</a:t>
            </a:r>
            <a:r>
              <a:rPr b="1"/>
              <a:t>experiment-id</a:t>
            </a:r>
            <a:r>
              <a:t>&gt;.&lt;</a:t>
            </a:r>
            <a:r>
              <a:rPr b="1"/>
              <a:t>sub-experiment-id</a:t>
            </a:r>
            <a:r>
              <a:t>&gt;.&lt;</a:t>
            </a:r>
            <a:r>
              <a:rPr b="1"/>
              <a:t>variant-label</a:t>
            </a:r>
            <a:r>
              <a:t>&gt;</a:t>
            </a:r>
          </a:p>
        </p:txBody>
      </p:sp>
      <p:pic>
        <p:nvPicPr>
          <p:cNvPr id="298" name="fiu-sshot-01.png" descr="fiu-sshot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6637" y="870096"/>
            <a:ext cx="10811526" cy="6841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1">
                    <a:lumOff val="21568"/>
                  </a:schemeClr>
                </a:solidFill>
              </a:rPr>
              <a:t>Overview  |  Experiments | Models |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Ensembles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| Summary</a:t>
            </a:r>
          </a:p>
        </p:txBody>
      </p:sp>
      <p:sp>
        <p:nvSpPr>
          <p:cNvPr id="301" name="Ensembles: Dataset Errata"/>
          <p:cNvSpPr txBox="1"/>
          <p:nvPr/>
        </p:nvSpPr>
        <p:spPr>
          <a:xfrm>
            <a:off x="679687" y="4362567"/>
            <a:ext cx="1164542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5600"/>
            </a:pPr>
            <a:r>
              <a:rPr b="0"/>
              <a:t>Ensembles: </a:t>
            </a:r>
            <a:r>
              <a:t>Dataset Errata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1">
                    <a:lumOff val="21568"/>
                  </a:schemeClr>
                </a:solidFill>
              </a:rPr>
              <a:t>Overview  |  Experiments | Models |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Ensembles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| Summary</a:t>
            </a:r>
          </a:p>
        </p:txBody>
      </p:sp>
      <p:pic>
        <p:nvPicPr>
          <p:cNvPr id="304" name="errata-sshot-01.png" descr="errata-sshot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7085" y="756452"/>
            <a:ext cx="8550630" cy="7642637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https://errata.es-doc.org"/>
          <p:cNvSpPr txBox="1"/>
          <p:nvPr/>
        </p:nvSpPr>
        <p:spPr>
          <a:xfrm>
            <a:off x="540910" y="8552056"/>
            <a:ext cx="1192298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400"/>
            </a:pPr>
            <a:r>
              <a:t>https://</a:t>
            </a:r>
            <a:r>
              <a:rPr b="1"/>
              <a:t>errata</a:t>
            </a:r>
            <a:r>
              <a:t>.es-doc.org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1">
                    <a:lumOff val="21568"/>
                  </a:schemeClr>
                </a:solidFill>
              </a:rPr>
              <a:t>Overview  |  Experiments | Models |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Ensembles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| Summary</a:t>
            </a:r>
          </a:p>
        </p:txBody>
      </p:sp>
      <p:sp>
        <p:nvSpPr>
          <p:cNvPr id="308" name="Ensembles: Conformances"/>
          <p:cNvSpPr txBox="1"/>
          <p:nvPr/>
        </p:nvSpPr>
        <p:spPr>
          <a:xfrm>
            <a:off x="5108" y="4343400"/>
            <a:ext cx="1299458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5600"/>
            </a:pPr>
            <a:r>
              <a:rPr b="0"/>
              <a:t>Ensembles: </a:t>
            </a:r>
            <a:r>
              <a:t>Conformances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1">
                    <a:lumOff val="21568"/>
                  </a:schemeClr>
                </a:solidFill>
              </a:rPr>
              <a:t>Overview  |  Experiments |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Models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| Ensembles | Summary</a:t>
            </a:r>
          </a:p>
        </p:txBody>
      </p:sp>
      <p:sp>
        <p:nvSpPr>
          <p:cNvPr id="311" name="Step 1: Common conformances declared within a default spreadsheet…"/>
          <p:cNvSpPr txBox="1"/>
          <p:nvPr>
            <p:ph type="body" sz="quarter" idx="4294967295"/>
          </p:nvPr>
        </p:nvSpPr>
        <p:spPr>
          <a:xfrm>
            <a:off x="373587" y="2695696"/>
            <a:ext cx="4459861" cy="1917240"/>
          </a:xfrm>
          <a:prstGeom prst="rect">
            <a:avLst/>
          </a:prstGeom>
        </p:spPr>
        <p:txBody>
          <a:bodyPr lIns="45719" tIns="45719" rIns="45719" bIns="45719" anchor="t"/>
          <a:lstStyle/>
          <a:p>
            <a:pPr marL="0" indent="0" defTabSz="425195">
              <a:spcBef>
                <a:spcPts val="400"/>
              </a:spcBef>
              <a:buClrTx/>
              <a:buSzTx/>
              <a:buFontTx/>
              <a:buNone/>
              <a:defRPr sz="1674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Step 1: </a:t>
            </a:r>
            <a:r>
              <a:rPr b="1"/>
              <a:t>Common</a:t>
            </a:r>
            <a:r>
              <a:t> conformances declared within a default spreadsheet</a:t>
            </a:r>
          </a:p>
          <a:p>
            <a:pPr marL="0" indent="0" defTabSz="425195">
              <a:spcBef>
                <a:spcPts val="400"/>
              </a:spcBef>
              <a:buClrTx/>
              <a:buSzTx/>
              <a:buFontTx/>
              <a:buNone/>
              <a:defRPr sz="1674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marL="0" indent="0" defTabSz="425195">
              <a:spcBef>
                <a:spcPts val="400"/>
              </a:spcBef>
              <a:buClrTx/>
              <a:buSzTx/>
              <a:buFontTx/>
              <a:buNone/>
              <a:defRPr sz="1674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Step 2: Ensemble </a:t>
            </a:r>
            <a:r>
              <a:rPr b="1"/>
              <a:t>specific</a:t>
            </a:r>
            <a:r>
              <a:t> conformances declared within </a:t>
            </a:r>
            <a:r>
              <a:rPr b="1"/>
              <a:t>auto</a:t>
            </a:r>
            <a:r>
              <a:t>-initialised spreadsheets</a:t>
            </a:r>
          </a:p>
        </p:txBody>
      </p:sp>
      <p:sp>
        <p:nvSpPr>
          <p:cNvPr id="312" name="How do simulations conform to MIP protocols ?"/>
          <p:cNvSpPr txBox="1"/>
          <p:nvPr/>
        </p:nvSpPr>
        <p:spPr>
          <a:xfrm>
            <a:off x="335449" y="1175416"/>
            <a:ext cx="711281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400"/>
              </a:spcBef>
              <a:buFont typeface="Arial"/>
              <a:defRPr b="1" sz="2400"/>
            </a:lvl1pPr>
          </a:lstStyle>
          <a:p>
            <a:pPr/>
            <a:r>
              <a:t>How do simulations conform to MIP protocols ?</a:t>
            </a:r>
          </a:p>
        </p:txBody>
      </p:sp>
      <p:grpSp>
        <p:nvGrpSpPr>
          <p:cNvPr id="342" name="Group"/>
          <p:cNvGrpSpPr/>
          <p:nvPr/>
        </p:nvGrpSpPr>
        <p:grpSpPr>
          <a:xfrm>
            <a:off x="3845859" y="1903974"/>
            <a:ext cx="8917983" cy="6733194"/>
            <a:chOff x="0" y="0"/>
            <a:chExt cx="8917982" cy="6733193"/>
          </a:xfrm>
        </p:grpSpPr>
        <p:sp>
          <p:nvSpPr>
            <p:cNvPr id="313" name="TextBox 1"/>
            <p:cNvSpPr txBox="1"/>
            <p:nvPr/>
          </p:nvSpPr>
          <p:spPr>
            <a:xfrm>
              <a:off x="3186532" y="242867"/>
              <a:ext cx="3135887" cy="84416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</a:pPr>
              <a:r>
                <a:t>Spreadsheet for default conformances that are</a:t>
              </a:r>
            </a:p>
            <a:p>
              <a:pPr algn="l" defTabSz="457200">
                <a:lnSpc>
                  <a:spcPct val="100000"/>
                </a:lnSpc>
              </a:pPr>
              <a:r>
                <a:t>applicable to many experiments</a:t>
              </a:r>
            </a:p>
          </p:txBody>
        </p:sp>
        <p:sp>
          <p:nvSpPr>
            <p:cNvPr id="314" name="TextBox 8"/>
            <p:cNvSpPr txBox="1"/>
            <p:nvPr/>
          </p:nvSpPr>
          <p:spPr>
            <a:xfrm>
              <a:off x="3186532" y="1531487"/>
              <a:ext cx="3160478" cy="699123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457200">
                <a:lnSpc>
                  <a:spcPct val="100000"/>
                </a:lnSpc>
                <a:defRPr sz="1600"/>
              </a:lvl1pPr>
            </a:lstStyle>
            <a:p>
              <a:pPr/>
              <a:r>
                <a:t>Enter default conformance info</a:t>
              </a:r>
            </a:p>
          </p:txBody>
        </p:sp>
        <p:sp>
          <p:nvSpPr>
            <p:cNvPr id="315" name="TextBox 9"/>
            <p:cNvSpPr txBox="1"/>
            <p:nvPr/>
          </p:nvSpPr>
          <p:spPr>
            <a:xfrm>
              <a:off x="3186532" y="2654545"/>
              <a:ext cx="3160478" cy="84416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</a:pPr>
              <a:r>
                <a:t>Harvest default conformances for further spreadsheets </a:t>
              </a:r>
            </a:p>
            <a:p>
              <a:pPr algn="l" defTabSz="457200">
                <a:lnSpc>
                  <a:spcPct val="100000"/>
                </a:lnSpc>
              </a:pPr>
              <a:r>
                <a:t>One for every Model+MIP combo</a:t>
              </a:r>
            </a:p>
          </p:txBody>
        </p:sp>
        <p:sp>
          <p:nvSpPr>
            <p:cNvPr id="316" name="TextBox 12"/>
            <p:cNvSpPr txBox="1"/>
            <p:nvPr/>
          </p:nvSpPr>
          <p:spPr>
            <a:xfrm>
              <a:off x="3186532" y="5605421"/>
              <a:ext cx="3160478" cy="1076243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457200">
                <a:lnSpc>
                  <a:spcPct val="100000"/>
                </a:lnSpc>
              </a:lvl1pPr>
            </a:lstStyle>
            <a:p>
              <a:pPr/>
              <a:r>
                <a:t>Harvest the actual conformances, for every Model+MIP and create CIM2 conformance documents</a:t>
              </a:r>
            </a:p>
          </p:txBody>
        </p:sp>
        <p:pic>
          <p:nvPicPr>
            <p:cNvPr id="317" name="Picture 13" descr="Picture 13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3841" t="0" r="24658" b="0"/>
            <a:stretch>
              <a:fillRect/>
            </a:stretch>
          </p:blipFill>
          <p:spPr>
            <a:xfrm>
              <a:off x="7832958" y="322759"/>
              <a:ext cx="670798" cy="6838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8" name="TextBox 14"/>
            <p:cNvSpPr txBox="1"/>
            <p:nvPr/>
          </p:nvSpPr>
          <p:spPr>
            <a:xfrm>
              <a:off x="7148497" y="242867"/>
              <a:ext cx="1402057" cy="844169"/>
            </a:xfrm>
            <a:prstGeom prst="rect">
              <a:avLst/>
            </a:prstGeom>
            <a:solidFill>
              <a:srgbClr val="FFFFFF">
                <a:alpha val="75000"/>
              </a:srgbClr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457200">
                <a:lnSpc>
                  <a:spcPct val="100000"/>
                </a:lnSpc>
              </a:lvl1pPr>
            </a:lstStyle>
            <a:p>
              <a:pPr/>
              <a:r>
                <a:t>Place in repo accessible by the institute</a:t>
              </a:r>
            </a:p>
          </p:txBody>
        </p:sp>
        <p:sp>
          <p:nvSpPr>
            <p:cNvPr id="319" name="Straight Connector 16"/>
            <p:cNvSpPr/>
            <p:nvPr/>
          </p:nvSpPr>
          <p:spPr>
            <a:xfrm flipV="1">
              <a:off x="2749704" y="1267185"/>
              <a:ext cx="6168277" cy="30536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ysDash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20" name="Straight Connector 17"/>
            <p:cNvSpPr/>
            <p:nvPr/>
          </p:nvSpPr>
          <p:spPr>
            <a:xfrm flipV="1">
              <a:off x="2749704" y="2336098"/>
              <a:ext cx="6168277" cy="30536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ysDash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21" name="Straight Connector 18"/>
            <p:cNvSpPr/>
            <p:nvPr/>
          </p:nvSpPr>
          <p:spPr>
            <a:xfrm flipV="1">
              <a:off x="2749705" y="3831603"/>
              <a:ext cx="6168277" cy="30536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ysDash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22" name="TextBox 19"/>
            <p:cNvSpPr txBox="1"/>
            <p:nvPr/>
          </p:nvSpPr>
          <p:spPr>
            <a:xfrm>
              <a:off x="3186532" y="4098745"/>
              <a:ext cx="3160478" cy="12502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457200">
                <a:lnSpc>
                  <a:spcPct val="100000"/>
                </a:lnSpc>
                <a:defRPr sz="1600"/>
              </a:lvl1pPr>
            </a:lstStyle>
            <a:p>
              <a:pPr/>
              <a:r>
                <a:t>Enter conformance info for unique requirements and override default conformances</a:t>
              </a:r>
            </a:p>
          </p:txBody>
        </p:sp>
        <p:sp>
          <p:nvSpPr>
            <p:cNvPr id="323" name="Straight Connector 20"/>
            <p:cNvSpPr/>
            <p:nvPr/>
          </p:nvSpPr>
          <p:spPr>
            <a:xfrm flipV="1">
              <a:off x="2749705" y="5412063"/>
              <a:ext cx="6168277" cy="30536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ysDash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24" name="TextBox 21"/>
            <p:cNvSpPr txBox="1"/>
            <p:nvPr/>
          </p:nvSpPr>
          <p:spPr>
            <a:xfrm rot="16200000">
              <a:off x="2290389" y="459314"/>
              <a:ext cx="1298651" cy="3800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 defTabSz="457200">
                <a:lnSpc>
                  <a:spcPct val="100000"/>
                </a:lnSpc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ES-DOC</a:t>
              </a:r>
            </a:p>
          </p:txBody>
        </p:sp>
        <p:sp>
          <p:nvSpPr>
            <p:cNvPr id="325" name="TextBox 22"/>
            <p:cNvSpPr txBox="1"/>
            <p:nvPr/>
          </p:nvSpPr>
          <p:spPr>
            <a:xfrm rot="16200000">
              <a:off x="2431122" y="1617232"/>
              <a:ext cx="1017188" cy="3800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 defTabSz="457200">
                <a:lnSpc>
                  <a:spcPct val="100000"/>
                </a:lnSpc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Institute</a:t>
              </a:r>
            </a:p>
          </p:txBody>
        </p:sp>
        <p:sp>
          <p:nvSpPr>
            <p:cNvPr id="326" name="TextBox 23"/>
            <p:cNvSpPr txBox="1"/>
            <p:nvPr/>
          </p:nvSpPr>
          <p:spPr>
            <a:xfrm rot="16200000">
              <a:off x="2162554" y="2883709"/>
              <a:ext cx="1515768" cy="380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 defTabSz="457200">
                <a:lnSpc>
                  <a:spcPct val="100000"/>
                </a:lnSpc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ES-DOC</a:t>
              </a:r>
            </a:p>
          </p:txBody>
        </p:sp>
        <p:sp>
          <p:nvSpPr>
            <p:cNvPr id="327" name="TextBox 24"/>
            <p:cNvSpPr txBox="1"/>
            <p:nvPr/>
          </p:nvSpPr>
          <p:spPr>
            <a:xfrm rot="16200000">
              <a:off x="2262668" y="5866135"/>
              <a:ext cx="1354097" cy="3800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 defTabSz="457200">
                <a:lnSpc>
                  <a:spcPct val="100000"/>
                </a:lnSpc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ES-DOC</a:t>
              </a:r>
            </a:p>
          </p:txBody>
        </p:sp>
        <p:sp>
          <p:nvSpPr>
            <p:cNvPr id="328" name="TextBox 25"/>
            <p:cNvSpPr txBox="1"/>
            <p:nvPr/>
          </p:nvSpPr>
          <p:spPr>
            <a:xfrm rot="16200000">
              <a:off x="2161958" y="4430607"/>
              <a:ext cx="1516960" cy="3800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 defTabSz="457200">
                <a:lnSpc>
                  <a:spcPct val="100000"/>
                </a:lnSpc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Institute</a:t>
              </a:r>
            </a:p>
          </p:txBody>
        </p:sp>
        <p:cxnSp>
          <p:nvCxnSpPr>
            <p:cNvPr id="329" name="Straight Arrow Connector 27"/>
            <p:cNvCxnSpPr>
              <a:stCxn id="313" idx="0"/>
              <a:endCxn id="318" idx="0"/>
            </p:cNvCxnSpPr>
            <p:nvPr/>
          </p:nvCxnSpPr>
          <p:spPr>
            <a:xfrm>
              <a:off x="4754475" y="664951"/>
              <a:ext cx="3095051" cy="1"/>
            </a:xfrm>
            <a:prstGeom prst="straightConnector1">
              <a:avLst/>
            </a:prstGeom>
            <a:ln w="25400" cap="flat">
              <a:solidFill>
                <a:srgbClr val="4F81BD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</p:cxnSp>
        <p:cxnSp>
          <p:nvCxnSpPr>
            <p:cNvPr id="330" name="Straight Arrow Connector 31"/>
            <p:cNvCxnSpPr>
              <a:stCxn id="315" idx="0"/>
              <a:endCxn id="338" idx="0"/>
            </p:cNvCxnSpPr>
            <p:nvPr/>
          </p:nvCxnSpPr>
          <p:spPr>
            <a:xfrm>
              <a:off x="4766770" y="3076629"/>
              <a:ext cx="3119627" cy="2"/>
            </a:xfrm>
            <a:prstGeom prst="straightConnector1">
              <a:avLst/>
            </a:prstGeom>
            <a:ln w="25400" cap="flat">
              <a:solidFill>
                <a:srgbClr val="4F81BD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</p:cxnSp>
        <p:cxnSp>
          <p:nvCxnSpPr>
            <p:cNvPr id="331" name="Curved Connector 35"/>
            <p:cNvCxnSpPr>
              <a:stCxn id="318" idx="0"/>
              <a:endCxn id="314" idx="0"/>
            </p:cNvCxnSpPr>
            <p:nvPr/>
          </p:nvCxnSpPr>
          <p:spPr>
            <a:xfrm flipH="1">
              <a:off x="4766770" y="664951"/>
              <a:ext cx="3082756" cy="1216098"/>
            </a:xfrm>
            <a:prstGeom prst="straightConnector1">
              <a:avLst/>
            </a:prstGeom>
            <a:ln w="25400" cap="flat">
              <a:solidFill>
                <a:srgbClr val="4F81BD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</p:cxnSp>
        <p:cxnSp>
          <p:nvCxnSpPr>
            <p:cNvPr id="332" name="Curved Connector 36"/>
            <p:cNvCxnSpPr>
              <a:stCxn id="338" idx="0"/>
              <a:endCxn id="322" idx="0"/>
            </p:cNvCxnSpPr>
            <p:nvPr/>
          </p:nvCxnSpPr>
          <p:spPr>
            <a:xfrm flipH="1">
              <a:off x="4766770" y="3076630"/>
              <a:ext cx="3119627" cy="1647265"/>
            </a:xfrm>
            <a:prstGeom prst="straightConnector1">
              <a:avLst/>
            </a:prstGeom>
            <a:ln w="25400" cap="flat">
              <a:solidFill>
                <a:srgbClr val="4F81BD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</p:cxnSp>
        <p:cxnSp>
          <p:nvCxnSpPr>
            <p:cNvPr id="333" name="Straight Arrow Connector 40"/>
            <p:cNvCxnSpPr>
              <a:stCxn id="313" idx="0"/>
              <a:endCxn id="314" idx="0"/>
            </p:cNvCxnSpPr>
            <p:nvPr/>
          </p:nvCxnSpPr>
          <p:spPr>
            <a:xfrm>
              <a:off x="4754475" y="664951"/>
              <a:ext cx="12296" cy="1216098"/>
            </a:xfrm>
            <a:prstGeom prst="straightConnector1">
              <a:avLst/>
            </a:prstGeom>
            <a:ln w="25400" cap="flat">
              <a:solidFill>
                <a:srgbClr val="4F81BD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</p:cxnSp>
        <p:cxnSp>
          <p:nvCxnSpPr>
            <p:cNvPr id="334" name="Straight Arrow Connector 41"/>
            <p:cNvCxnSpPr>
              <a:stCxn id="314" idx="0"/>
              <a:endCxn id="315" idx="0"/>
            </p:cNvCxnSpPr>
            <p:nvPr/>
          </p:nvCxnSpPr>
          <p:spPr>
            <a:xfrm>
              <a:off x="4766770" y="1881048"/>
              <a:ext cx="1" cy="1195582"/>
            </a:xfrm>
            <a:prstGeom prst="straightConnector1">
              <a:avLst/>
            </a:prstGeom>
            <a:ln w="25400" cap="flat">
              <a:solidFill>
                <a:srgbClr val="4F81BD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</p:cxnSp>
        <p:cxnSp>
          <p:nvCxnSpPr>
            <p:cNvPr id="335" name="Straight Arrow Connector 45"/>
            <p:cNvCxnSpPr>
              <a:stCxn id="315" idx="0"/>
              <a:endCxn id="322" idx="0"/>
            </p:cNvCxnSpPr>
            <p:nvPr/>
          </p:nvCxnSpPr>
          <p:spPr>
            <a:xfrm>
              <a:off x="4766770" y="3076629"/>
              <a:ext cx="1" cy="1647266"/>
            </a:xfrm>
            <a:prstGeom prst="straightConnector1">
              <a:avLst/>
            </a:prstGeom>
            <a:ln w="25400" cap="flat">
              <a:solidFill>
                <a:srgbClr val="4F81BD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</p:cxnSp>
        <p:cxnSp>
          <p:nvCxnSpPr>
            <p:cNvPr id="336" name="Straight Arrow Connector 48"/>
            <p:cNvCxnSpPr>
              <a:stCxn id="322" idx="0"/>
              <a:endCxn id="316" idx="0"/>
            </p:cNvCxnSpPr>
            <p:nvPr/>
          </p:nvCxnSpPr>
          <p:spPr>
            <a:xfrm>
              <a:off x="4766770" y="4723894"/>
              <a:ext cx="1" cy="1419649"/>
            </a:xfrm>
            <a:prstGeom prst="straightConnector1">
              <a:avLst/>
            </a:prstGeom>
            <a:ln w="25400" cap="flat">
              <a:solidFill>
                <a:srgbClr val="4F81BD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</p:cxnSp>
        <p:pic>
          <p:nvPicPr>
            <p:cNvPr id="337" name="Picture 72" descr="Picture 72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3841" t="0" r="24658" b="0"/>
            <a:stretch>
              <a:fillRect/>
            </a:stretch>
          </p:blipFill>
          <p:spPr>
            <a:xfrm>
              <a:off x="7869829" y="2734438"/>
              <a:ext cx="670798" cy="6838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8" name="TextBox 73"/>
            <p:cNvSpPr txBox="1"/>
            <p:nvPr/>
          </p:nvSpPr>
          <p:spPr>
            <a:xfrm>
              <a:off x="7185368" y="2654546"/>
              <a:ext cx="1402057" cy="844169"/>
            </a:xfrm>
            <a:prstGeom prst="rect">
              <a:avLst/>
            </a:prstGeom>
            <a:solidFill>
              <a:srgbClr val="FFFFFF">
                <a:alpha val="75000"/>
              </a:srgbClr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457200">
                <a:lnSpc>
                  <a:spcPct val="100000"/>
                </a:lnSpc>
              </a:lvl1pPr>
            </a:lstStyle>
            <a:p>
              <a:pPr/>
              <a:r>
                <a:t>Place in repo accessible by the institute</a:t>
              </a:r>
            </a:p>
          </p:txBody>
        </p:sp>
        <p:sp>
          <p:nvSpPr>
            <p:cNvPr id="339" name="Bent Arrow 82"/>
            <p:cNvSpPr/>
            <p:nvPr/>
          </p:nvSpPr>
          <p:spPr>
            <a:xfrm>
              <a:off x="1104450" y="1611379"/>
              <a:ext cx="1625978" cy="118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18961"/>
                  </a:lnTo>
                  <a:cubicBezTo>
                    <a:pt x="0" y="9737"/>
                    <a:pt x="5571" y="2260"/>
                    <a:pt x="12443" y="2260"/>
                  </a:cubicBezTo>
                  <a:lnTo>
                    <a:pt x="18015" y="2260"/>
                  </a:lnTo>
                  <a:lnTo>
                    <a:pt x="18015" y="0"/>
                  </a:lnTo>
                  <a:lnTo>
                    <a:pt x="21600" y="3785"/>
                  </a:lnTo>
                  <a:lnTo>
                    <a:pt x="18015" y="7570"/>
                  </a:lnTo>
                  <a:lnTo>
                    <a:pt x="18015" y="5310"/>
                  </a:lnTo>
                  <a:lnTo>
                    <a:pt x="12443" y="5310"/>
                  </a:lnTo>
                  <a:cubicBezTo>
                    <a:pt x="6826" y="5310"/>
                    <a:pt x="2273" y="11422"/>
                    <a:pt x="2273" y="18961"/>
                  </a:cubicBezTo>
                  <a:lnTo>
                    <a:pt x="227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40" name="Bent Arrow 83"/>
            <p:cNvSpPr/>
            <p:nvPr/>
          </p:nvSpPr>
          <p:spPr>
            <a:xfrm flipH="1" rot="10800000">
              <a:off x="1153781" y="3814342"/>
              <a:ext cx="1576647" cy="1189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1470"/>
                    <a:pt x="5062" y="3258"/>
                    <a:pt x="11307" y="3258"/>
                  </a:cubicBezTo>
                  <a:lnTo>
                    <a:pt x="18271" y="3258"/>
                  </a:lnTo>
                  <a:lnTo>
                    <a:pt x="18271" y="0"/>
                  </a:lnTo>
                  <a:lnTo>
                    <a:pt x="21600" y="4813"/>
                  </a:lnTo>
                  <a:lnTo>
                    <a:pt x="18271" y="9625"/>
                  </a:lnTo>
                  <a:lnTo>
                    <a:pt x="18271" y="6367"/>
                  </a:lnTo>
                  <a:lnTo>
                    <a:pt x="11307" y="6367"/>
                  </a:lnTo>
                  <a:cubicBezTo>
                    <a:pt x="6120" y="6367"/>
                    <a:pt x="1916" y="13187"/>
                    <a:pt x="1916" y="21600"/>
                  </a:cubicBezTo>
                  <a:lnTo>
                    <a:pt x="191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41" name="N-step process"/>
            <p:cNvSpPr txBox="1"/>
            <p:nvPr/>
          </p:nvSpPr>
          <p:spPr>
            <a:xfrm>
              <a:off x="0" y="2951142"/>
              <a:ext cx="2577412" cy="5946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457200">
                <a:lnSpc>
                  <a:spcPct val="100000"/>
                </a:lnSpc>
                <a:spcBef>
                  <a:spcPts val="500"/>
                </a:spcBef>
                <a:buFont typeface="Arial"/>
                <a:defRPr b="1" sz="2400"/>
              </a:lvl1pPr>
            </a:lstStyle>
            <a:p>
              <a:pPr/>
              <a:r>
                <a:t>N-step process</a:t>
              </a:r>
            </a:p>
          </p:txBody>
        </p:sp>
      </p:grpSp>
      <p:sp>
        <p:nvSpPr>
          <p:cNvPr id="343" name="Step 3: Merge common + ensemble specific conformances…"/>
          <p:cNvSpPr txBox="1"/>
          <p:nvPr/>
        </p:nvSpPr>
        <p:spPr>
          <a:xfrm>
            <a:off x="373587" y="5612516"/>
            <a:ext cx="4459861" cy="1917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457200">
              <a:lnSpc>
                <a:spcPct val="100000"/>
              </a:lnSpc>
              <a:spcBef>
                <a:spcPts val="400"/>
              </a:spcBef>
              <a:defRPr sz="1800"/>
            </a:pPr>
            <a:r>
              <a:t>Step 3: </a:t>
            </a:r>
            <a:r>
              <a:rPr b="1"/>
              <a:t>Merge</a:t>
            </a:r>
            <a:r>
              <a:t> common + ensemble specific conformances</a:t>
            </a:r>
          </a:p>
          <a:p>
            <a:pPr algn="l" defTabSz="457200">
              <a:lnSpc>
                <a:spcPct val="100000"/>
              </a:lnSpc>
              <a:spcBef>
                <a:spcPts val="400"/>
              </a:spcBef>
              <a:defRPr sz="1800"/>
            </a:pPr>
          </a:p>
          <a:p>
            <a:pPr algn="l" defTabSz="457200">
              <a:lnSpc>
                <a:spcPct val="100000"/>
              </a:lnSpc>
              <a:spcBef>
                <a:spcPts val="400"/>
              </a:spcBef>
              <a:defRPr sz="1800"/>
            </a:pPr>
            <a:r>
              <a:t>Step 4: </a:t>
            </a:r>
            <a:r>
              <a:rPr b="1"/>
              <a:t>Transform</a:t>
            </a:r>
            <a:r>
              <a:t> spreadsheets into CIM documents and publish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1">
                    <a:lumOff val="21568"/>
                  </a:schemeClr>
                </a:solidFill>
              </a:rPr>
              <a:t>Overview  |  Experiments | Models |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Ensembles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| Summary</a:t>
            </a:r>
          </a:p>
        </p:txBody>
      </p:sp>
      <p:sp>
        <p:nvSpPr>
          <p:cNvPr id="346" name="Ensembles: CDF 2 CIM"/>
          <p:cNvSpPr txBox="1"/>
          <p:nvPr/>
        </p:nvSpPr>
        <p:spPr>
          <a:xfrm>
            <a:off x="2227431" y="4343400"/>
            <a:ext cx="881792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5600"/>
            </a:pPr>
            <a:r>
              <a:rPr b="0"/>
              <a:t>Ensembles: </a:t>
            </a:r>
            <a:r>
              <a:t>CDF 2 CIM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1">
                    <a:lumOff val="21568"/>
                  </a:schemeClr>
                </a:solidFill>
              </a:rPr>
              <a:t>Overview  |  Experiments | Models |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Ensembles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| Summary</a:t>
            </a:r>
          </a:p>
        </p:txBody>
      </p:sp>
      <p:sp>
        <p:nvSpPr>
          <p:cNvPr id="349" name="cdf2cim client library:…"/>
          <p:cNvSpPr/>
          <p:nvPr/>
        </p:nvSpPr>
        <p:spPr>
          <a:xfrm>
            <a:off x="3313243" y="1496408"/>
            <a:ext cx="6518839" cy="6791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01600" dist="30031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marL="1164240" indent="-228600" algn="l">
              <a:buClr>
                <a:srgbClr val="414141"/>
              </a:buClr>
              <a:buSzPct val="100000"/>
              <a:buChar char="‣"/>
              <a:defRPr sz="1700"/>
            </a:pPr>
            <a:r>
              <a:rPr b="1"/>
              <a:t>cdf2cim client library</a:t>
            </a:r>
            <a:r>
              <a:t>: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cf-python 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cdf2cim web-service</a:t>
            </a:r>
          </a:p>
          <a:p>
            <a:pPr lvl="1" marL="1164240" indent="-228600" algn="l">
              <a:buClr>
                <a:srgbClr val="414141"/>
              </a:buClr>
              <a:buSzPct val="100000"/>
              <a:buChar char="‣"/>
              <a:defRPr sz="1700"/>
            </a:pPr>
          </a:p>
          <a:p>
            <a:pPr lvl="1" marL="1164240" indent="-228600" algn="l">
              <a:buClr>
                <a:srgbClr val="414141"/>
              </a:buClr>
              <a:buSzPct val="100000"/>
              <a:buChar char="‣"/>
              <a:defRPr sz="1700"/>
            </a:pPr>
            <a:r>
              <a:rPr b="1"/>
              <a:t>esg-f publisher integration</a:t>
            </a:r>
            <a:r>
              <a:t>: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—cdfcim flag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scan directory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map/reduce netCDF —&gt; JSON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write JSON to fs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publish JSON to ws</a:t>
            </a:r>
          </a:p>
          <a:p>
            <a:pPr lvl="1" marL="554640" indent="228600" algn="l">
              <a:defRPr sz="1700"/>
            </a:pPr>
          </a:p>
          <a:p>
            <a:pPr lvl="1" marL="1164240" indent="-228600" algn="l">
              <a:buClr>
                <a:srgbClr val="414141"/>
              </a:buClr>
              <a:buSzPct val="100000"/>
              <a:buChar char="‣"/>
              <a:defRPr sz="1700"/>
            </a:pPr>
            <a:r>
              <a:rPr b="1"/>
              <a:t>security</a:t>
            </a:r>
            <a:r>
              <a:t>: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GitHub API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cdf2cim-publication GitHub team</a:t>
            </a:r>
          </a:p>
          <a:p>
            <a:pPr marL="554640" algn="l">
              <a:defRPr sz="1700"/>
            </a:pPr>
          </a:p>
          <a:p>
            <a:pPr lvl="1" marL="1164240" indent="-228600" algn="l">
              <a:buClr>
                <a:srgbClr val="414141"/>
              </a:buClr>
              <a:buSzPct val="100000"/>
              <a:buChar char="‣"/>
              <a:defRPr b="1" sz="1700"/>
            </a:pPr>
            <a:r>
              <a:t>Web-service</a:t>
            </a:r>
            <a:r>
              <a:rPr b="0"/>
              <a:t>: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map JSON —&gt; CIM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publish to tools: search &amp; view.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1">
                    <a:lumOff val="21568"/>
                  </a:schemeClr>
                </a:solidFill>
              </a:rPr>
              <a:t>Overview  |  Experiments | Models | Ensembles |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Summary</a:t>
            </a:r>
          </a:p>
        </p:txBody>
      </p:sp>
      <p:sp>
        <p:nvSpPr>
          <p:cNvPr id="352" name="Summary"/>
          <p:cNvSpPr txBox="1"/>
          <p:nvPr/>
        </p:nvSpPr>
        <p:spPr>
          <a:xfrm>
            <a:off x="2227431" y="4343400"/>
            <a:ext cx="881792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5600"/>
            </a:lvl1pPr>
          </a:lstStyle>
          <a:p>
            <a:pPr/>
            <a:r>
              <a:t>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Overview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 |  Experiments | Models | Ensembles | Summary</a:t>
            </a:r>
          </a:p>
        </p:txBody>
      </p:sp>
      <p:sp>
        <p:nvSpPr>
          <p:cNvPr id="207" name="Core:…"/>
          <p:cNvSpPr/>
          <p:nvPr/>
        </p:nvSpPr>
        <p:spPr>
          <a:xfrm>
            <a:off x="3313243" y="1496408"/>
            <a:ext cx="6518839" cy="6791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01600" dist="30031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marL="1164240" indent="-228600" algn="l">
              <a:buClr>
                <a:srgbClr val="414141"/>
              </a:buClr>
              <a:buSzPct val="100000"/>
              <a:buChar char="‣"/>
              <a:defRPr sz="1700"/>
            </a:pPr>
            <a:r>
              <a:rPr b="1"/>
              <a:t>Core</a:t>
            </a:r>
            <a:r>
              <a:t>: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Eric Guilyardi (FR - IPSL/CNRS)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Mark Greenslade (FR - IPSL/CNRS)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David Hassell (UK - NCAS)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Charlotte Pascoe (UK - STFC)</a:t>
            </a:r>
          </a:p>
          <a:p>
            <a:pPr lvl="1" marL="554640" indent="228600" algn="l">
              <a:defRPr sz="1700"/>
            </a:pPr>
          </a:p>
          <a:p>
            <a:pPr lvl="1" marL="1164240" indent="-228600" algn="l">
              <a:buClr>
                <a:srgbClr val="414141"/>
              </a:buClr>
              <a:buSzPct val="100000"/>
              <a:buChar char="‣"/>
              <a:defRPr sz="1700"/>
            </a:pPr>
            <a:r>
              <a:rPr b="1"/>
              <a:t>Contributions</a:t>
            </a:r>
            <a:r>
              <a:t>: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Atef Ben Nasser (FR - IPSL)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Chris Blanton (US - GFDL)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Mark Elkington (UK - MOHC)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Ruth Petrie (UK - NCAS)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Ag Stephens (UK - STFC)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Allyn Treshansky (US - NOAA)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Martina Stockhausen (DE - DKRZ)</a:t>
            </a:r>
          </a:p>
          <a:p>
            <a:pPr lvl="1" marL="554640" indent="228600" algn="l">
              <a:defRPr sz="1700"/>
            </a:pPr>
          </a:p>
          <a:p>
            <a:pPr lvl="1" marL="1164240" indent="-228600" algn="l">
              <a:buClr>
                <a:srgbClr val="414141"/>
              </a:buClr>
              <a:buSzPct val="100000"/>
              <a:buChar char="‣"/>
              <a:defRPr sz="1700"/>
            </a:pPr>
            <a:r>
              <a:rPr b="1"/>
              <a:t>PI’s</a:t>
            </a:r>
            <a:r>
              <a:t>: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Balaji (US - GFDL)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Sébastien Denvil (FR - IPSL/CNRS)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Bryan Lawrence (UK - NCAS)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Cecelia De Luca (US - NOAA)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Karl Taylor (US - PCMDI)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1">
                    <a:lumOff val="21568"/>
                  </a:schemeClr>
                </a:solidFill>
              </a:rPr>
              <a:t>Overview  |  Experiments | Models | Ensembles |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Summary</a:t>
            </a:r>
          </a:p>
        </p:txBody>
      </p:sp>
      <p:sp>
        <p:nvSpPr>
          <p:cNvPr id="355" name="Evolutionary:…"/>
          <p:cNvSpPr/>
          <p:nvPr/>
        </p:nvSpPr>
        <p:spPr>
          <a:xfrm>
            <a:off x="3313243" y="1496408"/>
            <a:ext cx="6518839" cy="6791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01600" dist="30031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marL="1164240" indent="-228600" algn="l">
              <a:buClr>
                <a:srgbClr val="414141"/>
              </a:buClr>
              <a:buSzPct val="100000"/>
              <a:buChar char="‣"/>
              <a:defRPr sz="1700"/>
            </a:pPr>
            <a:r>
              <a:rPr b="1"/>
              <a:t>Evolutionary</a:t>
            </a:r>
            <a:r>
              <a:t>: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Building upon CMIP5 documentation</a:t>
            </a:r>
          </a:p>
          <a:p>
            <a:pPr lvl="1" marL="554640" indent="228600" algn="l">
              <a:defRPr sz="1700"/>
            </a:pPr>
          </a:p>
          <a:p>
            <a:pPr lvl="1" marL="1164240" indent="-228600" algn="l">
              <a:buClr>
                <a:srgbClr val="414141"/>
              </a:buClr>
              <a:buSzPct val="100000"/>
              <a:buChar char="‣"/>
              <a:defRPr sz="1700"/>
            </a:pPr>
            <a:r>
              <a:rPr b="1"/>
              <a:t>Automated</a:t>
            </a:r>
            <a:r>
              <a:t>: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Where feasible</a:t>
            </a:r>
          </a:p>
          <a:p>
            <a:pPr lvl="1" marL="554640" indent="228600" algn="l">
              <a:defRPr sz="1700"/>
            </a:pPr>
          </a:p>
          <a:p>
            <a:pPr lvl="1" marL="1164240" indent="-228600" algn="l">
              <a:buClr>
                <a:srgbClr val="414141"/>
              </a:buClr>
              <a:buSzPct val="100000"/>
              <a:buChar char="‣"/>
              <a:defRPr sz="1700"/>
            </a:pPr>
            <a:r>
              <a:rPr b="1"/>
              <a:t>Mandated</a:t>
            </a:r>
            <a:r>
              <a:t>: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WGCM via WIP</a:t>
            </a:r>
          </a:p>
          <a:p>
            <a:pPr lvl="1" marL="554640" indent="228600" algn="l">
              <a:defRPr sz="1700"/>
            </a:pPr>
          </a:p>
          <a:p>
            <a:pPr lvl="1" marL="1164240" indent="-228600" algn="l">
              <a:buClr>
                <a:srgbClr val="414141"/>
              </a:buClr>
              <a:buSzPct val="100000"/>
              <a:buChar char="‣"/>
              <a:defRPr sz="1700"/>
            </a:pPr>
            <a:r>
              <a:rPr b="1"/>
              <a:t>Simplified</a:t>
            </a:r>
            <a:r>
              <a:t>: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Spreadsheets + scripts</a:t>
            </a:r>
          </a:p>
          <a:p>
            <a:pPr marL="554640" algn="l">
              <a:defRPr sz="1700"/>
            </a:pPr>
          </a:p>
          <a:p>
            <a:pPr lvl="1" marL="1164240" indent="-228600" algn="l">
              <a:buClr>
                <a:srgbClr val="414141"/>
              </a:buClr>
              <a:buSzPct val="100000"/>
              <a:buChar char="‣"/>
              <a:defRPr sz="1700"/>
            </a:pPr>
            <a:r>
              <a:rPr b="1"/>
              <a:t>Sustainable</a:t>
            </a:r>
            <a:r>
              <a:t>: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EU funding via CNRS/IPSL &amp; ISENES3</a:t>
            </a:r>
          </a:p>
          <a:p>
            <a:pPr marL="554640" algn="l">
              <a:defRPr sz="1700"/>
            </a:pPr>
          </a:p>
          <a:p>
            <a:pPr lvl="1" marL="1164240" indent="-228600" algn="l">
              <a:buClr>
                <a:srgbClr val="414141"/>
              </a:buClr>
              <a:buSzPct val="100000"/>
              <a:buChar char="‣"/>
              <a:defRPr sz="1700"/>
            </a:pPr>
            <a:r>
              <a:rPr b="1"/>
              <a:t>Great team</a:t>
            </a:r>
            <a:r>
              <a:t>:</a:t>
            </a:r>
          </a:p>
          <a:p>
            <a:pPr lvl="2" marL="1545240" indent="-228600" algn="l">
              <a:buClr>
                <a:srgbClr val="414141"/>
              </a:buClr>
              <a:buSzPct val="100000"/>
              <a:buChar char="-"/>
              <a:defRPr sz="1700"/>
            </a:pPr>
            <a:r>
              <a:t>Long term collaboration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Overview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 |  Experiments | Models | Ensembles | Summary</a:t>
            </a:r>
          </a:p>
        </p:txBody>
      </p:sp>
      <p:pic>
        <p:nvPicPr>
          <p:cNvPr id="358" name="cmip6_workflow_infographic.png" descr="cmip6_workflow_infographi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1036" y="542458"/>
            <a:ext cx="10002982" cy="8668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"/>
          <p:cNvSpPr/>
          <p:nvPr/>
        </p:nvSpPr>
        <p:spPr>
          <a:xfrm>
            <a:off x="-51884" y="1889462"/>
            <a:ext cx="13108568" cy="2221956"/>
          </a:xfrm>
          <a:prstGeom prst="rect">
            <a:avLst/>
          </a:prstGeom>
          <a:blipFill>
            <a:blip r:embed="rId2"/>
          </a:blipFill>
          <a:ln w="12700">
            <a:solidFill>
              <a:srgbClr val="FFFFFF"/>
            </a:solidFill>
            <a:bevel/>
          </a:ln>
          <a:effectLst>
            <a:outerShdw sx="100000" sy="100000" kx="0" ky="0" algn="b" rotWithShape="0" blurRad="127000" dist="12700" dir="540000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defRPr sz="38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361" name="The ES-DOC Workflow for CMIP6"/>
          <p:cNvSpPr txBox="1"/>
          <p:nvPr/>
        </p:nvSpPr>
        <p:spPr>
          <a:xfrm>
            <a:off x="0" y="2800777"/>
            <a:ext cx="130048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b="1" sz="4000">
                <a:solidFill>
                  <a:srgbClr val="FFFFFF"/>
                </a:solidFill>
              </a:defRPr>
            </a:pPr>
            <a:r>
              <a:t>The </a:t>
            </a:r>
            <a:r>
              <a:rPr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ES-DOC Workflow for CMIP6</a:t>
            </a:r>
          </a:p>
        </p:txBody>
      </p:sp>
      <p:sp>
        <p:nvSpPr>
          <p:cNvPr id="362" name="Mark Greenslade (IPSL)…"/>
          <p:cNvSpPr txBox="1"/>
          <p:nvPr/>
        </p:nvSpPr>
        <p:spPr>
          <a:xfrm>
            <a:off x="-11895" y="4387873"/>
            <a:ext cx="7175056" cy="1882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/>
            </a:pPr>
            <a:r>
              <a:rPr sz="2700">
                <a:solidFill>
                  <a:srgbClr val="414141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Mark Greenslade</a:t>
            </a:r>
            <a:r>
              <a:rPr sz="2200">
                <a:solidFill>
                  <a:srgbClr val="414141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 (IPSL)</a:t>
            </a:r>
            <a:endParaRPr baseline="31999" sz="2200">
              <a:solidFill>
                <a:srgbClr val="414141"/>
              </a:solidFill>
            </a:endParaRPr>
          </a:p>
          <a:p>
            <a:pPr>
              <a:defRPr sz="2700">
                <a:solidFill>
                  <a:srgbClr val="414141"/>
                </a:solidFill>
              </a:defRPr>
            </a:pPr>
            <a:r>
              <a:t>Eric Guilyardi </a:t>
            </a:r>
            <a:r>
              <a:rPr sz="2200"/>
              <a:t>(IPSL)</a:t>
            </a:r>
            <a:endParaRPr baseline="31999" sz="2300"/>
          </a:p>
          <a:p>
            <a:pPr>
              <a:defRPr sz="2700">
                <a:solidFill>
                  <a:srgbClr val="414141"/>
                </a:solidFill>
              </a:defRPr>
            </a:pPr>
            <a:r>
              <a:t>Charlotte Pascoe </a:t>
            </a:r>
            <a:r>
              <a:rPr sz="2200"/>
              <a:t>(STFC)</a:t>
            </a:r>
          </a:p>
          <a:p>
            <a:pPr>
              <a:defRPr sz="1800"/>
            </a:pPr>
            <a:r>
              <a:rPr sz="2700">
                <a:solidFill>
                  <a:srgbClr val="414141"/>
                </a:solidFill>
              </a:rPr>
              <a:t>David Hassell </a:t>
            </a:r>
            <a:r>
              <a:rPr sz="2200">
                <a:solidFill>
                  <a:srgbClr val="414141"/>
                </a:solidFill>
              </a:rPr>
              <a:t>(</a:t>
            </a:r>
            <a:r>
              <a:rPr sz="2200"/>
              <a:t>NCAS</a:t>
            </a:r>
            <a:r>
              <a:rPr sz="2200">
                <a:solidFill>
                  <a:srgbClr val="414141"/>
                </a:solidFill>
              </a:rPr>
              <a:t>)</a:t>
            </a:r>
          </a:p>
        </p:txBody>
      </p:sp>
      <p:sp>
        <p:nvSpPr>
          <p:cNvPr id="363" name="December 5th, 2018"/>
          <p:cNvSpPr txBox="1"/>
          <p:nvPr/>
        </p:nvSpPr>
        <p:spPr>
          <a:xfrm>
            <a:off x="10094284" y="6546850"/>
            <a:ext cx="240648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rPr i="1">
                <a:solidFill>
                  <a:srgbClr val="414141"/>
                </a:solidFill>
              </a:rPr>
              <a:t>December 5</a:t>
            </a:r>
            <a:r>
              <a:rPr baseline="31999" i="1">
                <a:solidFill>
                  <a:srgbClr val="414141"/>
                </a:solidFill>
              </a:rPr>
              <a:t>th</a:t>
            </a:r>
            <a:r>
              <a:rPr i="1">
                <a:solidFill>
                  <a:srgbClr val="414141"/>
                </a:solidFill>
              </a:rPr>
              <a:t>, </a:t>
            </a:r>
            <a:r>
              <a:rPr i="1">
                <a:solidFill>
                  <a:srgbClr val="414141"/>
                </a:solidFill>
              </a:rPr>
              <a:t>20</a:t>
            </a:r>
            <a:r>
              <a:rPr i="1">
                <a:solidFill>
                  <a:srgbClr val="414141"/>
                </a:solidFill>
              </a:rPr>
              <a:t>18</a:t>
            </a:r>
          </a:p>
        </p:txBody>
      </p:sp>
      <p:sp>
        <p:nvSpPr>
          <p:cNvPr id="364" name="Outline…"/>
          <p:cNvSpPr txBox="1"/>
          <p:nvPr/>
        </p:nvSpPr>
        <p:spPr>
          <a:xfrm>
            <a:off x="8466628" y="7248712"/>
            <a:ext cx="3978762" cy="2134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i="1" sz="2000"/>
            </a:pPr>
            <a:r>
              <a:t>  Outline</a:t>
            </a:r>
          </a:p>
          <a:p>
            <a:pPr marL="53213" indent="53213">
              <a:lnSpc>
                <a:spcPct val="100000"/>
              </a:lnSpc>
              <a:defRPr sz="2000"/>
            </a:pPr>
            <a:r>
              <a:t>Overview</a:t>
            </a:r>
          </a:p>
          <a:p>
            <a:pPr marL="53213" indent="53213">
              <a:lnSpc>
                <a:spcPct val="100000"/>
              </a:lnSpc>
              <a:defRPr sz="2000"/>
            </a:pPr>
            <a:r>
              <a:t>Experiments</a:t>
            </a:r>
          </a:p>
          <a:p>
            <a:pPr marL="53213" indent="53213">
              <a:lnSpc>
                <a:spcPct val="100000"/>
              </a:lnSpc>
              <a:defRPr sz="2000"/>
            </a:pPr>
            <a:r>
              <a:t>Models</a:t>
            </a:r>
          </a:p>
          <a:p>
            <a:pPr marL="53213" indent="53213">
              <a:lnSpc>
                <a:spcPct val="100000"/>
              </a:lnSpc>
              <a:defRPr sz="2000"/>
            </a:pPr>
            <a:r>
              <a:t>Ensembles</a:t>
            </a:r>
          </a:p>
          <a:p>
            <a:pPr marL="53213" indent="53213">
              <a:lnSpc>
                <a:spcPct val="100000"/>
              </a:lnSpc>
              <a:defRPr sz="2000"/>
            </a:pPr>
            <a:r>
              <a:t>Summary</a:t>
            </a:r>
          </a:p>
        </p:txBody>
      </p:sp>
      <p:pic>
        <p:nvPicPr>
          <p:cNvPr id="365" name="logo_IPSL.png" descr="logo_IPS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0998" y="4507753"/>
            <a:ext cx="3270023" cy="1642760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Rectangle"/>
          <p:cNvSpPr/>
          <p:nvPr/>
        </p:nvSpPr>
        <p:spPr>
          <a:xfrm>
            <a:off x="-51884" y="-57813"/>
            <a:ext cx="13108568" cy="2221956"/>
          </a:xfrm>
          <a:prstGeom prst="rect">
            <a:avLst/>
          </a:prstGeom>
          <a:blipFill>
            <a:blip r:embed="rId4"/>
          </a:blipFill>
          <a:ln w="12700">
            <a:solidFill>
              <a:srgbClr val="FFFFFF"/>
            </a:solidFill>
            <a:bevel/>
          </a:ln>
          <a:effectLst>
            <a:outerShdw sx="100000" sy="100000" kx="0" ky="0" algn="b" rotWithShape="0" blurRad="127000" dist="12700" dir="540000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defRPr sz="38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pic>
        <p:nvPicPr>
          <p:cNvPr id="367" name="nsf.png" descr="nsf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44890" y="203458"/>
            <a:ext cx="856423" cy="8564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" dist="17331" dir="5400000">
              <a:srgbClr val="000000">
                <a:alpha val="75000"/>
              </a:srgbClr>
            </a:outerShdw>
          </a:effectLst>
        </p:spPr>
      </p:pic>
      <p:pic>
        <p:nvPicPr>
          <p:cNvPr id="368" name="928px-NASA_logo.svg.png" descr="928px-NASA_logo.svg.png"/>
          <p:cNvPicPr>
            <a:picLocks noChangeAspect="1"/>
          </p:cNvPicPr>
          <p:nvPr/>
        </p:nvPicPr>
        <p:blipFill>
          <a:blip r:embed="rId6">
            <a:extLst/>
          </a:blip>
          <a:srcRect l="3716" t="4112" r="6114" b="6815"/>
          <a:stretch>
            <a:fillRect/>
          </a:stretch>
        </p:blipFill>
        <p:spPr>
          <a:xfrm>
            <a:off x="8063769" y="203441"/>
            <a:ext cx="1037031" cy="85661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" dist="17331" dir="5400000">
              <a:srgbClr val="000000">
                <a:alpha val="75000"/>
              </a:srgbClr>
            </a:outerShdw>
          </a:effectLst>
        </p:spPr>
      </p:pic>
      <p:pic>
        <p:nvPicPr>
          <p:cNvPr id="369" name="doe.png" descr="do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45477" y="203458"/>
            <a:ext cx="856424" cy="8564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" dist="17331" dir="5400000">
              <a:srgbClr val="000000">
                <a:alpha val="75000"/>
              </a:srgbClr>
            </a:outerShdw>
          </a:effectLst>
        </p:spPr>
      </p:pic>
      <p:pic>
        <p:nvPicPr>
          <p:cNvPr id="370" name="enes copie.png" descr="enes cop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247462" y="203458"/>
            <a:ext cx="805525" cy="8564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" dist="17331" dir="5400000">
              <a:srgbClr val="000000">
                <a:alpha val="75000"/>
              </a:srgbClr>
            </a:outerShdw>
          </a:effectLst>
        </p:spPr>
      </p:pic>
      <p:pic>
        <p:nvPicPr>
          <p:cNvPr id="371" name="nci.pdf" descr="nci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202155" y="203458"/>
            <a:ext cx="583681" cy="8564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" dist="17331" dir="5400000">
              <a:srgbClr val="000000">
                <a:alpha val="75000"/>
              </a:srgbClr>
            </a:outerShdw>
          </a:effectLst>
        </p:spPr>
      </p:pic>
      <p:pic>
        <p:nvPicPr>
          <p:cNvPr id="372" name="noaa copie.png" descr="noaa copi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224571" y="203458"/>
            <a:ext cx="856424" cy="8564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" dist="17331" dir="5400000">
              <a:srgbClr val="000000">
                <a:alpha val="75000"/>
              </a:srgbClr>
            </a:outerShdw>
          </a:effectLst>
        </p:spPr>
      </p:pic>
      <p:pic>
        <p:nvPicPr>
          <p:cNvPr id="373" name="logo_CNRS.png" descr="logo_CNRS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399776" y="8590603"/>
            <a:ext cx="744806" cy="744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logo IS-ENES.png" descr="logo IS-ENES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35636" y="8590603"/>
            <a:ext cx="2327514" cy="744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SU.png" descr="SU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103641" y="8590603"/>
            <a:ext cx="1854767" cy="744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ESGF-logo-only.png" descr="ESGF-logo-only.png"/>
          <p:cNvPicPr>
            <a:picLocks noChangeAspect="1"/>
          </p:cNvPicPr>
          <p:nvPr/>
        </p:nvPicPr>
        <p:blipFill>
          <a:blip r:embed="rId14">
            <a:alphaModFix amt="30452"/>
            <a:extLst/>
          </a:blip>
          <a:srcRect l="0" t="0" r="0" b="36834"/>
          <a:stretch>
            <a:fillRect/>
          </a:stretch>
        </p:blipFill>
        <p:spPr>
          <a:xfrm>
            <a:off x="-257291" y="92682"/>
            <a:ext cx="3267165" cy="2063709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8th annual…"/>
          <p:cNvSpPr txBox="1"/>
          <p:nvPr/>
        </p:nvSpPr>
        <p:spPr>
          <a:xfrm>
            <a:off x="364520" y="600519"/>
            <a:ext cx="12097960" cy="1250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l">
              <a:defRPr sz="4400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8</a:t>
            </a:r>
            <a:r>
              <a:rPr baseline="31999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th</a:t>
            </a: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 annual</a:t>
            </a:r>
            <a:endParaRPr>
              <a:solidFill>
                <a:srgbClr val="FFFFFF"/>
              </a:solidFill>
              <a:effectLst>
                <a:outerShdw sx="100000" sy="100000" kx="0" ky="0" algn="b" rotWithShape="0" blurRad="25400" dist="33948" dir="2700000">
                  <a:srgbClr val="3B3936"/>
                </a:outerShdw>
              </a:effectLst>
            </a:endParaRPr>
          </a:p>
          <a:p>
            <a:pPr algn="l">
              <a:defRPr cap="small" sz="4400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Earth System Grid Federation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cmip6_workflow_infographic.png" descr="cmip6_workflow_infographi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1036" y="542458"/>
            <a:ext cx="10002982" cy="8668684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Overview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 |  Experiments | Models | Ensembles |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1">
                    <a:lumOff val="21568"/>
                  </a:schemeClr>
                </a:solidFill>
              </a:rPr>
              <a:t>Overview  | 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Experiments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| Models | Ensembles | Summary</a:t>
            </a:r>
          </a:p>
        </p:txBody>
      </p:sp>
      <p:sp>
        <p:nvSpPr>
          <p:cNvPr id="213" name="Experiments"/>
          <p:cNvSpPr txBox="1"/>
          <p:nvPr/>
        </p:nvSpPr>
        <p:spPr>
          <a:xfrm>
            <a:off x="2227431" y="4343400"/>
            <a:ext cx="881792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5600"/>
            </a:lvl1pPr>
          </a:lstStyle>
          <a:p>
            <a:pPr/>
            <a:r>
              <a:t>Experiments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1">
                    <a:lumOff val="21568"/>
                  </a:schemeClr>
                </a:solidFill>
              </a:rPr>
              <a:t>Overview  | 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Experiments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| Models | Ensembles | Summary</a:t>
            </a:r>
          </a:p>
        </p:txBody>
      </p:sp>
      <p:pic>
        <p:nvPicPr>
          <p:cNvPr id="21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0400" y="1768222"/>
            <a:ext cx="9144000" cy="6332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1">
                    <a:lumOff val="21568"/>
                  </a:schemeClr>
                </a:solidFill>
              </a:rPr>
              <a:t>Overview  | 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Experiments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| Models | Ensembles | Summary</a:t>
            </a:r>
          </a:p>
        </p:txBody>
      </p:sp>
      <p:pic>
        <p:nvPicPr>
          <p:cNvPr id="219" name="exp-ssheet-01.png" descr="exp-ssheet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594" y="871945"/>
            <a:ext cx="12071612" cy="750684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HE MOTHER OF ALL SPREADSHEETS !"/>
          <p:cNvSpPr txBox="1"/>
          <p:nvPr/>
        </p:nvSpPr>
        <p:spPr>
          <a:xfrm>
            <a:off x="656523" y="8459161"/>
            <a:ext cx="1192298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400"/>
            </a:lvl1pPr>
          </a:lstStyle>
          <a:p>
            <a:pPr/>
            <a:r>
              <a:t>THE MOTHER OF ALL SPREADSHEETS 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1">
                    <a:lumOff val="21568"/>
                  </a:schemeClr>
                </a:solidFill>
              </a:rPr>
              <a:t>Overview  | 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Experiments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| Models | Ensembles | Summary</a:t>
            </a:r>
          </a:p>
        </p:txBody>
      </p:sp>
      <p:pic>
        <p:nvPicPr>
          <p:cNvPr id="223" name="exp-sshot-01.png" descr="exp-sshot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6834" y="728897"/>
            <a:ext cx="8091132" cy="7664779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https://documentation.es-doc.org/cmip6"/>
          <p:cNvSpPr txBox="1"/>
          <p:nvPr/>
        </p:nvSpPr>
        <p:spPr>
          <a:xfrm>
            <a:off x="540910" y="8552056"/>
            <a:ext cx="1192298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400"/>
            </a:pPr>
            <a:r>
              <a:t>https://</a:t>
            </a:r>
            <a:r>
              <a:rPr b="1"/>
              <a:t>documentation</a:t>
            </a:r>
            <a:r>
              <a:t>.es-doc.org/</a:t>
            </a:r>
            <a:r>
              <a:rPr b="1"/>
              <a:t>cmip6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Overview  |  Experiments | Models | Ensembles | Summary"/>
          <p:cNvSpPr txBox="1"/>
          <p:nvPr/>
        </p:nvSpPr>
        <p:spPr>
          <a:xfrm>
            <a:off x="-2813" y="70084"/>
            <a:ext cx="13004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584200">
              <a:lnSpc>
                <a:spcPct val="100000"/>
              </a:lnSpc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1">
                    <a:lumOff val="21568"/>
                  </a:schemeClr>
                </a:solidFill>
              </a:rPr>
              <a:t>Overview  | 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Experiments</a:t>
            </a:r>
            <a:r>
              <a:rPr>
                <a:solidFill>
                  <a:schemeClr val="accent1">
                    <a:lumOff val="21568"/>
                  </a:schemeClr>
                </a:solidFill>
              </a:rPr>
              <a:t> | Models | Ensembles | Summary</a:t>
            </a:r>
          </a:p>
        </p:txBody>
      </p:sp>
      <p:pic>
        <p:nvPicPr>
          <p:cNvPr id="227" name="exp-sshot-02.png" descr="exp-sshot-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4635" y="810693"/>
            <a:ext cx="8575530" cy="7559554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https://documentation.es-doc.org/cmip6/mips/damip"/>
          <p:cNvSpPr txBox="1"/>
          <p:nvPr/>
        </p:nvSpPr>
        <p:spPr>
          <a:xfrm>
            <a:off x="540910" y="8552056"/>
            <a:ext cx="1192298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400"/>
            </a:pPr>
            <a:r>
              <a:t>https://documentation.es-doc.org/cmip6/</a:t>
            </a:r>
            <a:r>
              <a:rPr b="1"/>
              <a:t>mips</a:t>
            </a:r>
            <a:r>
              <a:t>/</a:t>
            </a:r>
            <a:r>
              <a:rPr b="1"/>
              <a:t>damip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Bodoni SvtyTwo ITC TT-Book"/>
            <a:ea typeface="Bodoni SvtyTwo ITC TT-Book"/>
            <a:cs typeface="Bodoni SvtyTwo ITC TT-Book"/>
            <a:sym typeface="Bodoni SvtyTwo ITC TT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r" defTabSz="449262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"/>
            <a:ea typeface="Avenir Next"/>
            <a:cs typeface="Avenir Next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Bodoni SvtyTwo ITC TT-Book"/>
            <a:ea typeface="Bodoni SvtyTwo ITC TT-Book"/>
            <a:cs typeface="Bodoni SvtyTwo ITC TT-Book"/>
            <a:sym typeface="Bodoni SvtyTwo ITC TT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r" defTabSz="449262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"/>
            <a:ea typeface="Avenir Next"/>
            <a:cs typeface="Avenir Next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